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18"/>
  </p:notesMasterIdLst>
  <p:handoutMasterIdLst>
    <p:handoutMasterId r:id="rId19"/>
  </p:handoutMasterIdLst>
  <p:sldIdLst>
    <p:sldId id="280" r:id="rId6"/>
    <p:sldId id="2653" r:id="rId7"/>
    <p:sldId id="2654" r:id="rId8"/>
    <p:sldId id="2660" r:id="rId9"/>
    <p:sldId id="2658" r:id="rId10"/>
    <p:sldId id="285" r:id="rId11"/>
    <p:sldId id="2659" r:id="rId12"/>
    <p:sldId id="2601" r:id="rId13"/>
    <p:sldId id="2657" r:id="rId14"/>
    <p:sldId id="1427" r:id="rId15"/>
    <p:sldId id="2667" r:id="rId16"/>
    <p:sldId id="288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006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2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89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02301938-FABB-48FF-83F6-FDDA4B1EE5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6019B1A4-4C63-4E5E-8FFB-6A2C97B6EC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BA30F6DC-440B-43C8-9137-4DF567606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94E40DA-EB1F-4087-B1E8-AE32CA7CF35A}" type="slidenum">
              <a:rPr lang="zh-CN" altLang="en-US"/>
              <a:pPr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96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853A3-0294-4B41-8132-840FB475F6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28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20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51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403062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79" r:id="rId7"/>
    <p:sldLayoutId id="2147483681" r:id="rId8"/>
    <p:sldLayoutId id="214748368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1" y="2542903"/>
            <a:ext cx="5261429" cy="869023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AI+Java</a:t>
            </a:r>
            <a:r>
              <a:rPr lang="zh-CN" altLang="en-US" sz="3200" dirty="0"/>
              <a:t>从入门至大牛教程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966428-CCB2-BA20-6795-2C913DCE3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71" y="3673979"/>
            <a:ext cx="5148217" cy="563562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致力于培养新一代</a:t>
            </a:r>
            <a:r>
              <a:rPr lang="en-US" altLang="zh-CN" sz="1800" dirty="0">
                <a:latin typeface="+mn-ea"/>
              </a:rPr>
              <a:t>Java</a:t>
            </a:r>
            <a:r>
              <a:rPr lang="zh-CN" altLang="en-US" sz="1800" dirty="0">
                <a:latin typeface="+mn-ea"/>
              </a:rPr>
              <a:t>程序员</a:t>
            </a:r>
          </a:p>
        </p:txBody>
      </p:sp>
    </p:spTree>
    <p:extLst>
      <p:ext uri="{BB962C8B-B14F-4D97-AF65-F5344CB8AC3E}">
        <p14:creationId xmlns:p14="http://schemas.microsoft.com/office/powerpoint/2010/main" val="153553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0102E41-265B-5E3E-8607-63CAC0F6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课程特色和亮点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81DFCF2-CF4C-59D1-B023-7380E91FDF08}"/>
              </a:ext>
            </a:extLst>
          </p:cNvPr>
          <p:cNvGrpSpPr/>
          <p:nvPr/>
        </p:nvGrpSpPr>
        <p:grpSpPr>
          <a:xfrm>
            <a:off x="6483573" y="2155599"/>
            <a:ext cx="667698" cy="662407"/>
            <a:chOff x="4081189" y="1844605"/>
            <a:chExt cx="1038225" cy="1038225"/>
          </a:xfrm>
          <a:effectLst>
            <a:outerShdw blurRad="50800" dist="266700" dir="8100000" algn="tr" rotWithShape="0">
              <a:srgbClr val="5D69BC">
                <a:alpha val="40000"/>
              </a:srgbClr>
            </a:outerShdw>
          </a:effectLst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BDFB7D9-F6AA-B21C-DC10-DB87C78ACD7B}"/>
                </a:ext>
              </a:extLst>
            </p:cNvPr>
            <p:cNvSpPr/>
            <p:nvPr/>
          </p:nvSpPr>
          <p:spPr>
            <a:xfrm>
              <a:off x="4081189" y="1844605"/>
              <a:ext cx="1038225" cy="1038225"/>
            </a:xfrm>
            <a:prstGeom prst="ellipse">
              <a:avLst/>
            </a:prstGeom>
            <a:solidFill>
              <a:srgbClr val="7D8D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字魂105号-简雅黑" panose="00000500000000000000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4C728DF-F43E-7337-870C-0925EF4B23B9}"/>
                </a:ext>
              </a:extLst>
            </p:cNvPr>
            <p:cNvSpPr txBox="1"/>
            <p:nvPr/>
          </p:nvSpPr>
          <p:spPr>
            <a:xfrm>
              <a:off x="4184017" y="2132883"/>
              <a:ext cx="690937" cy="6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字魂105号-简雅黑" panose="00000500000000000000" charset="-122"/>
                </a:rPr>
                <a:t>01</a:t>
              </a:r>
            </a:p>
          </p:txBody>
        </p:sp>
      </p:grpSp>
      <p:sp>
        <p:nvSpPr>
          <p:cNvPr id="11" name="任意多边形 22">
            <a:extLst>
              <a:ext uri="{FF2B5EF4-FFF2-40B4-BE49-F238E27FC236}">
                <a16:creationId xmlns:a16="http://schemas.microsoft.com/office/drawing/2014/main" id="{183F69F1-7DA2-83E6-7CF4-E1C9033CDA73}"/>
              </a:ext>
            </a:extLst>
          </p:cNvPr>
          <p:cNvSpPr/>
          <p:nvPr/>
        </p:nvSpPr>
        <p:spPr>
          <a:xfrm flipV="1">
            <a:off x="6956385" y="2156789"/>
            <a:ext cx="4428270" cy="656899"/>
          </a:xfrm>
          <a:custGeom>
            <a:avLst/>
            <a:gdLst>
              <a:gd name="connsiteX0" fmla="*/ 0 w 4739640"/>
              <a:gd name="connsiteY0" fmla="*/ 1029592 h 1029592"/>
              <a:gd name="connsiteX1" fmla="*/ 3703320 w 4739640"/>
              <a:gd name="connsiteY1" fmla="*/ 1029592 h 1029592"/>
              <a:gd name="connsiteX2" fmla="*/ 4221480 w 4739640"/>
              <a:gd name="connsiteY2" fmla="*/ 1029592 h 1029592"/>
              <a:gd name="connsiteX3" fmla="*/ 4739640 w 4739640"/>
              <a:gd name="connsiteY3" fmla="*/ 514796 h 1029592"/>
              <a:gd name="connsiteX4" fmla="*/ 4221480 w 4739640"/>
              <a:gd name="connsiteY4" fmla="*/ 0 h 1029592"/>
              <a:gd name="connsiteX5" fmla="*/ 3703320 w 4739640"/>
              <a:gd name="connsiteY5" fmla="*/ 0 h 1029592"/>
              <a:gd name="connsiteX6" fmla="*/ 0 w 4739640"/>
              <a:gd name="connsiteY6" fmla="*/ 0 h 1029592"/>
              <a:gd name="connsiteX7" fmla="*/ 0 w 4739640"/>
              <a:gd name="connsiteY7" fmla="*/ 223315 h 1029592"/>
              <a:gd name="connsiteX8" fmla="*/ 12601 w 4739640"/>
              <a:gd name="connsiteY8" fmla="*/ 227227 h 1029592"/>
              <a:gd name="connsiteX9" fmla="*/ 205740 w 4739640"/>
              <a:gd name="connsiteY9" fmla="*/ 518606 h 1029592"/>
              <a:gd name="connsiteX10" fmla="*/ 12601 w 4739640"/>
              <a:gd name="connsiteY10" fmla="*/ 809985 h 1029592"/>
              <a:gd name="connsiteX11" fmla="*/ 0 w 4739640"/>
              <a:gd name="connsiteY11" fmla="*/ 813897 h 102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39640" h="1029592">
                <a:moveTo>
                  <a:pt x="0" y="1029592"/>
                </a:moveTo>
                <a:lnTo>
                  <a:pt x="3703320" y="1029592"/>
                </a:lnTo>
                <a:lnTo>
                  <a:pt x="4221480" y="1029592"/>
                </a:lnTo>
                <a:cubicBezTo>
                  <a:pt x="4507652" y="1029592"/>
                  <a:pt x="4739640" y="799110"/>
                  <a:pt x="4739640" y="514796"/>
                </a:cubicBezTo>
                <a:cubicBezTo>
                  <a:pt x="4739640" y="230482"/>
                  <a:pt x="4507652" y="0"/>
                  <a:pt x="4221480" y="0"/>
                </a:cubicBezTo>
                <a:lnTo>
                  <a:pt x="3703320" y="0"/>
                </a:lnTo>
                <a:lnTo>
                  <a:pt x="0" y="0"/>
                </a:lnTo>
                <a:lnTo>
                  <a:pt x="0" y="223315"/>
                </a:lnTo>
                <a:lnTo>
                  <a:pt x="12601" y="227227"/>
                </a:lnTo>
                <a:cubicBezTo>
                  <a:pt x="126101" y="275233"/>
                  <a:pt x="205740" y="387619"/>
                  <a:pt x="205740" y="518606"/>
                </a:cubicBezTo>
                <a:cubicBezTo>
                  <a:pt x="205740" y="649593"/>
                  <a:pt x="126101" y="761979"/>
                  <a:pt x="12601" y="809985"/>
                </a:cubicBezTo>
                <a:lnTo>
                  <a:pt x="0" y="813897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字魂105号-简雅黑" panose="00000500000000000000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BCC8D25-AD50-6C2C-409F-E1E764AC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85" y="1315150"/>
            <a:ext cx="707175" cy="4071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AED71D-C975-B09F-D632-9789303D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88" y="1384654"/>
            <a:ext cx="640837" cy="3829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420AA6E-AC12-184E-C2CD-536DB92FCBAB}"/>
              </a:ext>
            </a:extLst>
          </p:cNvPr>
          <p:cNvSpPr txBox="1"/>
          <p:nvPr/>
        </p:nvSpPr>
        <p:spPr>
          <a:xfrm>
            <a:off x="7195315" y="2307884"/>
            <a:ext cx="4174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具备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小项目开发的能力要求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285666" y="2196964"/>
            <a:ext cx="667698" cy="662407"/>
            <a:chOff x="4081189" y="1844605"/>
            <a:chExt cx="1038225" cy="1038225"/>
          </a:xfrm>
          <a:effectLst>
            <a:outerShdw blurRad="50800" dist="266700" dir="8100000" algn="tr" rotWithShape="0">
              <a:srgbClr val="5D69BC">
                <a:alpha val="40000"/>
              </a:srgbClr>
            </a:outerShdw>
          </a:effectLst>
        </p:grpSpPr>
        <p:sp>
          <p:nvSpPr>
            <p:cNvPr id="20" name="椭圆 19"/>
            <p:cNvSpPr/>
            <p:nvPr/>
          </p:nvSpPr>
          <p:spPr>
            <a:xfrm>
              <a:off x="4081189" y="1844605"/>
              <a:ext cx="1038225" cy="1038225"/>
            </a:xfrm>
            <a:prstGeom prst="ellipse">
              <a:avLst/>
            </a:prstGeom>
            <a:solidFill>
              <a:srgbClr val="7D8D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字魂105号-简雅黑" panose="000005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184017" y="2132883"/>
              <a:ext cx="690937" cy="6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字魂105号-简雅黑" panose="00000500000000000000" charset="-122"/>
                </a:rPr>
                <a:t>01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85666" y="3539273"/>
            <a:ext cx="667698" cy="662407"/>
            <a:chOff x="4081189" y="3186914"/>
            <a:chExt cx="1038225" cy="1038225"/>
          </a:xfrm>
          <a:effectLst>
            <a:outerShdw blurRad="50800" dist="266700" dir="8100000" algn="tr" rotWithShape="0">
              <a:srgbClr val="A75C5F">
                <a:alpha val="40000"/>
              </a:srgbClr>
            </a:outerShdw>
          </a:effectLst>
        </p:grpSpPr>
        <p:sp>
          <p:nvSpPr>
            <p:cNvPr id="23" name="椭圆 22"/>
            <p:cNvSpPr/>
            <p:nvPr/>
          </p:nvSpPr>
          <p:spPr>
            <a:xfrm>
              <a:off x="4081189" y="3186914"/>
              <a:ext cx="1038225" cy="1038225"/>
            </a:xfrm>
            <a:prstGeom prst="ellipse">
              <a:avLst/>
            </a:prstGeom>
            <a:solidFill>
              <a:srgbClr val="FC99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字魂105号-简雅黑" panose="000005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184017" y="3475192"/>
              <a:ext cx="690937" cy="6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字魂105号-简雅黑" panose="00000500000000000000" charset="-122"/>
                </a:rPr>
                <a:t>02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85666" y="4885899"/>
            <a:ext cx="667698" cy="662407"/>
            <a:chOff x="4081189" y="4533540"/>
            <a:chExt cx="1038225" cy="1038225"/>
          </a:xfrm>
          <a:effectLst>
            <a:outerShdw blurRad="50800" dist="266700" dir="8100000" algn="tr" rotWithShape="0">
              <a:srgbClr val="5D69BC">
                <a:alpha val="40000"/>
              </a:srgbClr>
            </a:outerShdw>
          </a:effectLst>
        </p:grpSpPr>
        <p:sp>
          <p:nvSpPr>
            <p:cNvPr id="26" name="椭圆 25"/>
            <p:cNvSpPr/>
            <p:nvPr/>
          </p:nvSpPr>
          <p:spPr>
            <a:xfrm>
              <a:off x="4081189" y="4533540"/>
              <a:ext cx="1038225" cy="1038225"/>
            </a:xfrm>
            <a:prstGeom prst="ellipse">
              <a:avLst/>
            </a:prstGeom>
            <a:solidFill>
              <a:srgbClr val="7D8D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字魂105号-简雅黑" panose="000005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184017" y="4821818"/>
              <a:ext cx="690937" cy="6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字魂105号-简雅黑" panose="00000500000000000000" charset="-122"/>
                </a:rPr>
                <a:t>03</a:t>
              </a:r>
            </a:p>
          </p:txBody>
        </p:sp>
      </p:grpSp>
      <p:sp>
        <p:nvSpPr>
          <p:cNvPr id="28" name="任意多边形 22"/>
          <p:cNvSpPr/>
          <p:nvPr/>
        </p:nvSpPr>
        <p:spPr>
          <a:xfrm flipV="1">
            <a:off x="1804778" y="2198153"/>
            <a:ext cx="3132982" cy="656899"/>
          </a:xfrm>
          <a:custGeom>
            <a:avLst/>
            <a:gdLst>
              <a:gd name="connsiteX0" fmla="*/ 0 w 4739640"/>
              <a:gd name="connsiteY0" fmla="*/ 1029592 h 1029592"/>
              <a:gd name="connsiteX1" fmla="*/ 3703320 w 4739640"/>
              <a:gd name="connsiteY1" fmla="*/ 1029592 h 1029592"/>
              <a:gd name="connsiteX2" fmla="*/ 4221480 w 4739640"/>
              <a:gd name="connsiteY2" fmla="*/ 1029592 h 1029592"/>
              <a:gd name="connsiteX3" fmla="*/ 4739640 w 4739640"/>
              <a:gd name="connsiteY3" fmla="*/ 514796 h 1029592"/>
              <a:gd name="connsiteX4" fmla="*/ 4221480 w 4739640"/>
              <a:gd name="connsiteY4" fmla="*/ 0 h 1029592"/>
              <a:gd name="connsiteX5" fmla="*/ 3703320 w 4739640"/>
              <a:gd name="connsiteY5" fmla="*/ 0 h 1029592"/>
              <a:gd name="connsiteX6" fmla="*/ 0 w 4739640"/>
              <a:gd name="connsiteY6" fmla="*/ 0 h 1029592"/>
              <a:gd name="connsiteX7" fmla="*/ 0 w 4739640"/>
              <a:gd name="connsiteY7" fmla="*/ 223315 h 1029592"/>
              <a:gd name="connsiteX8" fmla="*/ 12601 w 4739640"/>
              <a:gd name="connsiteY8" fmla="*/ 227227 h 1029592"/>
              <a:gd name="connsiteX9" fmla="*/ 205740 w 4739640"/>
              <a:gd name="connsiteY9" fmla="*/ 518606 h 1029592"/>
              <a:gd name="connsiteX10" fmla="*/ 12601 w 4739640"/>
              <a:gd name="connsiteY10" fmla="*/ 809985 h 1029592"/>
              <a:gd name="connsiteX11" fmla="*/ 0 w 4739640"/>
              <a:gd name="connsiteY11" fmla="*/ 813897 h 102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39640" h="1029592">
                <a:moveTo>
                  <a:pt x="0" y="1029592"/>
                </a:moveTo>
                <a:lnTo>
                  <a:pt x="3703320" y="1029592"/>
                </a:lnTo>
                <a:lnTo>
                  <a:pt x="4221480" y="1029592"/>
                </a:lnTo>
                <a:cubicBezTo>
                  <a:pt x="4507652" y="1029592"/>
                  <a:pt x="4739640" y="799110"/>
                  <a:pt x="4739640" y="514796"/>
                </a:cubicBezTo>
                <a:cubicBezTo>
                  <a:pt x="4739640" y="230482"/>
                  <a:pt x="4507652" y="0"/>
                  <a:pt x="4221480" y="0"/>
                </a:cubicBezTo>
                <a:lnTo>
                  <a:pt x="3703320" y="0"/>
                </a:lnTo>
                <a:lnTo>
                  <a:pt x="0" y="0"/>
                </a:lnTo>
                <a:lnTo>
                  <a:pt x="0" y="223315"/>
                </a:lnTo>
                <a:lnTo>
                  <a:pt x="12601" y="227227"/>
                </a:lnTo>
                <a:cubicBezTo>
                  <a:pt x="126101" y="275233"/>
                  <a:pt x="205740" y="387619"/>
                  <a:pt x="205740" y="518606"/>
                </a:cubicBezTo>
                <a:cubicBezTo>
                  <a:pt x="205740" y="649593"/>
                  <a:pt x="126101" y="761979"/>
                  <a:pt x="12601" y="809985"/>
                </a:cubicBezTo>
                <a:lnTo>
                  <a:pt x="0" y="813897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字魂105号-简雅黑" panose="00000500000000000000" charset="-122"/>
            </a:endParaRPr>
          </a:p>
        </p:txBody>
      </p:sp>
      <p:sp>
        <p:nvSpPr>
          <p:cNvPr id="29" name="任意多边形 29"/>
          <p:cNvSpPr/>
          <p:nvPr/>
        </p:nvSpPr>
        <p:spPr>
          <a:xfrm flipV="1">
            <a:off x="1784457" y="3540461"/>
            <a:ext cx="4249859" cy="656899"/>
          </a:xfrm>
          <a:custGeom>
            <a:avLst/>
            <a:gdLst>
              <a:gd name="connsiteX0" fmla="*/ 0 w 4739640"/>
              <a:gd name="connsiteY0" fmla="*/ 1029592 h 1029592"/>
              <a:gd name="connsiteX1" fmla="*/ 3703320 w 4739640"/>
              <a:gd name="connsiteY1" fmla="*/ 1029592 h 1029592"/>
              <a:gd name="connsiteX2" fmla="*/ 4221480 w 4739640"/>
              <a:gd name="connsiteY2" fmla="*/ 1029592 h 1029592"/>
              <a:gd name="connsiteX3" fmla="*/ 4739640 w 4739640"/>
              <a:gd name="connsiteY3" fmla="*/ 514796 h 1029592"/>
              <a:gd name="connsiteX4" fmla="*/ 4221480 w 4739640"/>
              <a:gd name="connsiteY4" fmla="*/ 0 h 1029592"/>
              <a:gd name="connsiteX5" fmla="*/ 3703320 w 4739640"/>
              <a:gd name="connsiteY5" fmla="*/ 0 h 1029592"/>
              <a:gd name="connsiteX6" fmla="*/ 0 w 4739640"/>
              <a:gd name="connsiteY6" fmla="*/ 0 h 1029592"/>
              <a:gd name="connsiteX7" fmla="*/ 0 w 4739640"/>
              <a:gd name="connsiteY7" fmla="*/ 223315 h 1029592"/>
              <a:gd name="connsiteX8" fmla="*/ 12601 w 4739640"/>
              <a:gd name="connsiteY8" fmla="*/ 227227 h 1029592"/>
              <a:gd name="connsiteX9" fmla="*/ 205740 w 4739640"/>
              <a:gd name="connsiteY9" fmla="*/ 518606 h 1029592"/>
              <a:gd name="connsiteX10" fmla="*/ 12601 w 4739640"/>
              <a:gd name="connsiteY10" fmla="*/ 809985 h 1029592"/>
              <a:gd name="connsiteX11" fmla="*/ 0 w 4739640"/>
              <a:gd name="connsiteY11" fmla="*/ 813897 h 102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39640" h="1029592">
                <a:moveTo>
                  <a:pt x="0" y="1029592"/>
                </a:moveTo>
                <a:lnTo>
                  <a:pt x="3703320" y="1029592"/>
                </a:lnTo>
                <a:lnTo>
                  <a:pt x="4221480" y="1029592"/>
                </a:lnTo>
                <a:cubicBezTo>
                  <a:pt x="4507652" y="1029592"/>
                  <a:pt x="4739640" y="799110"/>
                  <a:pt x="4739640" y="514796"/>
                </a:cubicBezTo>
                <a:cubicBezTo>
                  <a:pt x="4739640" y="230482"/>
                  <a:pt x="4507652" y="0"/>
                  <a:pt x="4221480" y="0"/>
                </a:cubicBezTo>
                <a:lnTo>
                  <a:pt x="3703320" y="0"/>
                </a:lnTo>
                <a:lnTo>
                  <a:pt x="0" y="0"/>
                </a:lnTo>
                <a:lnTo>
                  <a:pt x="0" y="223315"/>
                </a:lnTo>
                <a:lnTo>
                  <a:pt x="12601" y="227227"/>
                </a:lnTo>
                <a:cubicBezTo>
                  <a:pt x="126101" y="275233"/>
                  <a:pt x="205740" y="387619"/>
                  <a:pt x="205740" y="518606"/>
                </a:cubicBezTo>
                <a:cubicBezTo>
                  <a:pt x="205740" y="649593"/>
                  <a:pt x="126101" y="761979"/>
                  <a:pt x="12601" y="809985"/>
                </a:cubicBezTo>
                <a:lnTo>
                  <a:pt x="0" y="813897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字魂105号-简雅黑" panose="00000500000000000000" charset="-122"/>
            </a:endParaRPr>
          </a:p>
        </p:txBody>
      </p:sp>
      <p:sp>
        <p:nvSpPr>
          <p:cNvPr id="90" name="任意多边形 35"/>
          <p:cNvSpPr/>
          <p:nvPr/>
        </p:nvSpPr>
        <p:spPr>
          <a:xfrm flipV="1">
            <a:off x="1804778" y="4887089"/>
            <a:ext cx="2496715" cy="656899"/>
          </a:xfrm>
          <a:custGeom>
            <a:avLst/>
            <a:gdLst>
              <a:gd name="connsiteX0" fmla="*/ 0 w 4739640"/>
              <a:gd name="connsiteY0" fmla="*/ 1029592 h 1029592"/>
              <a:gd name="connsiteX1" fmla="*/ 3703320 w 4739640"/>
              <a:gd name="connsiteY1" fmla="*/ 1029592 h 1029592"/>
              <a:gd name="connsiteX2" fmla="*/ 4221480 w 4739640"/>
              <a:gd name="connsiteY2" fmla="*/ 1029592 h 1029592"/>
              <a:gd name="connsiteX3" fmla="*/ 4739640 w 4739640"/>
              <a:gd name="connsiteY3" fmla="*/ 514796 h 1029592"/>
              <a:gd name="connsiteX4" fmla="*/ 4221480 w 4739640"/>
              <a:gd name="connsiteY4" fmla="*/ 0 h 1029592"/>
              <a:gd name="connsiteX5" fmla="*/ 3703320 w 4739640"/>
              <a:gd name="connsiteY5" fmla="*/ 0 h 1029592"/>
              <a:gd name="connsiteX6" fmla="*/ 0 w 4739640"/>
              <a:gd name="connsiteY6" fmla="*/ 0 h 1029592"/>
              <a:gd name="connsiteX7" fmla="*/ 0 w 4739640"/>
              <a:gd name="connsiteY7" fmla="*/ 223315 h 1029592"/>
              <a:gd name="connsiteX8" fmla="*/ 12601 w 4739640"/>
              <a:gd name="connsiteY8" fmla="*/ 227227 h 1029592"/>
              <a:gd name="connsiteX9" fmla="*/ 205740 w 4739640"/>
              <a:gd name="connsiteY9" fmla="*/ 518606 h 1029592"/>
              <a:gd name="connsiteX10" fmla="*/ 12601 w 4739640"/>
              <a:gd name="connsiteY10" fmla="*/ 809985 h 1029592"/>
              <a:gd name="connsiteX11" fmla="*/ 0 w 4739640"/>
              <a:gd name="connsiteY11" fmla="*/ 813897 h 102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39640" h="1029592">
                <a:moveTo>
                  <a:pt x="0" y="1029592"/>
                </a:moveTo>
                <a:lnTo>
                  <a:pt x="3703320" y="1029592"/>
                </a:lnTo>
                <a:lnTo>
                  <a:pt x="4221480" y="1029592"/>
                </a:lnTo>
                <a:cubicBezTo>
                  <a:pt x="4507652" y="1029592"/>
                  <a:pt x="4739640" y="799110"/>
                  <a:pt x="4739640" y="514796"/>
                </a:cubicBezTo>
                <a:cubicBezTo>
                  <a:pt x="4739640" y="230482"/>
                  <a:pt x="4507652" y="0"/>
                  <a:pt x="4221480" y="0"/>
                </a:cubicBezTo>
                <a:lnTo>
                  <a:pt x="3703320" y="0"/>
                </a:lnTo>
                <a:lnTo>
                  <a:pt x="0" y="0"/>
                </a:lnTo>
                <a:lnTo>
                  <a:pt x="0" y="223315"/>
                </a:lnTo>
                <a:lnTo>
                  <a:pt x="12601" y="227227"/>
                </a:lnTo>
                <a:cubicBezTo>
                  <a:pt x="126101" y="275233"/>
                  <a:pt x="205740" y="387619"/>
                  <a:pt x="205740" y="518606"/>
                </a:cubicBezTo>
                <a:cubicBezTo>
                  <a:pt x="205740" y="649593"/>
                  <a:pt x="126101" y="761979"/>
                  <a:pt x="12601" y="809985"/>
                </a:cubicBezTo>
                <a:lnTo>
                  <a:pt x="0" y="813897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字魂105号-简雅黑" panose="00000500000000000000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1EB2957-1227-7548-21C6-C5AB571375B0}"/>
              </a:ext>
            </a:extLst>
          </p:cNvPr>
          <p:cNvSpPr txBox="1"/>
          <p:nvPr/>
        </p:nvSpPr>
        <p:spPr>
          <a:xfrm>
            <a:off x="1997408" y="2349249"/>
            <a:ext cx="2940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全面结合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AI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学习编程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85BFAD8-7FD7-1169-8182-2BE255C795FC}"/>
              </a:ext>
            </a:extLst>
          </p:cNvPr>
          <p:cNvSpPr txBox="1"/>
          <p:nvPr/>
        </p:nvSpPr>
        <p:spPr>
          <a:xfrm>
            <a:off x="1982918" y="3648754"/>
            <a:ext cx="424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内容全，讲解深，听得懂，学的会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58D8384-C2CA-1E96-A542-3C14766536F0}"/>
              </a:ext>
            </a:extLst>
          </p:cNvPr>
          <p:cNvSpPr txBox="1"/>
          <p:nvPr/>
        </p:nvSpPr>
        <p:spPr>
          <a:xfrm>
            <a:off x="2045861" y="4995380"/>
            <a:ext cx="176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注重实战场景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6CC111B-C839-486E-B3FD-01D9A833A194}"/>
              </a:ext>
            </a:extLst>
          </p:cNvPr>
          <p:cNvGrpSpPr/>
          <p:nvPr/>
        </p:nvGrpSpPr>
        <p:grpSpPr>
          <a:xfrm>
            <a:off x="6483573" y="3497908"/>
            <a:ext cx="667698" cy="662407"/>
            <a:chOff x="4081189" y="3186914"/>
            <a:chExt cx="1038225" cy="1038225"/>
          </a:xfrm>
          <a:effectLst>
            <a:outerShdw blurRad="50800" dist="266700" dir="8100000" algn="tr" rotWithShape="0">
              <a:srgbClr val="A75C5F">
                <a:alpha val="40000"/>
              </a:srgbClr>
            </a:outerShdw>
          </a:effectLst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00A8786-2D5E-88B0-F067-4AEBB00498B6}"/>
                </a:ext>
              </a:extLst>
            </p:cNvPr>
            <p:cNvSpPr/>
            <p:nvPr/>
          </p:nvSpPr>
          <p:spPr>
            <a:xfrm>
              <a:off x="4081189" y="3186914"/>
              <a:ext cx="1038225" cy="1038225"/>
            </a:xfrm>
            <a:prstGeom prst="ellipse">
              <a:avLst/>
            </a:prstGeom>
            <a:solidFill>
              <a:srgbClr val="FC99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字魂105号-简雅黑" panose="00000500000000000000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1B478154-9114-56F3-61D5-BFD897670D47}"/>
                </a:ext>
              </a:extLst>
            </p:cNvPr>
            <p:cNvSpPr txBox="1"/>
            <p:nvPr/>
          </p:nvSpPr>
          <p:spPr>
            <a:xfrm>
              <a:off x="4184017" y="3475192"/>
              <a:ext cx="690937" cy="6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字魂105号-简雅黑" panose="00000500000000000000" charset="-122"/>
                </a:rPr>
                <a:t>02</a:t>
              </a: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CB3F481-C6DB-3B99-92ED-70CEE0B8A0DE}"/>
              </a:ext>
            </a:extLst>
          </p:cNvPr>
          <p:cNvGrpSpPr/>
          <p:nvPr/>
        </p:nvGrpSpPr>
        <p:grpSpPr>
          <a:xfrm>
            <a:off x="6483573" y="4844534"/>
            <a:ext cx="667698" cy="662407"/>
            <a:chOff x="4081189" y="4533540"/>
            <a:chExt cx="1038225" cy="1038225"/>
          </a:xfrm>
          <a:effectLst>
            <a:outerShdw blurRad="50800" dist="266700" dir="8100000" algn="tr" rotWithShape="0">
              <a:srgbClr val="5D69BC">
                <a:alpha val="40000"/>
              </a:srgbClr>
            </a:outerShdw>
          </a:effectLst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684C3AAB-4E8B-C661-C88D-8BAF69C62E33}"/>
                </a:ext>
              </a:extLst>
            </p:cNvPr>
            <p:cNvSpPr/>
            <p:nvPr/>
          </p:nvSpPr>
          <p:spPr>
            <a:xfrm>
              <a:off x="4081189" y="4533540"/>
              <a:ext cx="1038225" cy="1038225"/>
            </a:xfrm>
            <a:prstGeom prst="ellipse">
              <a:avLst/>
            </a:prstGeom>
            <a:solidFill>
              <a:srgbClr val="7D8D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cs typeface="字魂105号-简雅黑" panose="00000500000000000000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D6112E35-15A1-E50F-67E5-6637D8DED957}"/>
                </a:ext>
              </a:extLst>
            </p:cNvPr>
            <p:cNvSpPr txBox="1"/>
            <p:nvPr/>
          </p:nvSpPr>
          <p:spPr>
            <a:xfrm>
              <a:off x="4184017" y="4821818"/>
              <a:ext cx="690937" cy="6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字魂105号-简雅黑" panose="00000500000000000000" charset="-122"/>
                </a:rPr>
                <a:t>03</a:t>
              </a:r>
            </a:p>
          </p:txBody>
        </p:sp>
      </p:grpSp>
      <p:sp>
        <p:nvSpPr>
          <p:cNvPr id="110" name="任意多边形 29">
            <a:extLst>
              <a:ext uri="{FF2B5EF4-FFF2-40B4-BE49-F238E27FC236}">
                <a16:creationId xmlns:a16="http://schemas.microsoft.com/office/drawing/2014/main" id="{224677FE-C987-C450-AA4D-6EE63C93C62C}"/>
              </a:ext>
            </a:extLst>
          </p:cNvPr>
          <p:cNvSpPr/>
          <p:nvPr/>
        </p:nvSpPr>
        <p:spPr>
          <a:xfrm flipV="1">
            <a:off x="7002685" y="3499098"/>
            <a:ext cx="2496715" cy="656899"/>
          </a:xfrm>
          <a:custGeom>
            <a:avLst/>
            <a:gdLst>
              <a:gd name="connsiteX0" fmla="*/ 0 w 4739640"/>
              <a:gd name="connsiteY0" fmla="*/ 1029592 h 1029592"/>
              <a:gd name="connsiteX1" fmla="*/ 3703320 w 4739640"/>
              <a:gd name="connsiteY1" fmla="*/ 1029592 h 1029592"/>
              <a:gd name="connsiteX2" fmla="*/ 4221480 w 4739640"/>
              <a:gd name="connsiteY2" fmla="*/ 1029592 h 1029592"/>
              <a:gd name="connsiteX3" fmla="*/ 4739640 w 4739640"/>
              <a:gd name="connsiteY3" fmla="*/ 514796 h 1029592"/>
              <a:gd name="connsiteX4" fmla="*/ 4221480 w 4739640"/>
              <a:gd name="connsiteY4" fmla="*/ 0 h 1029592"/>
              <a:gd name="connsiteX5" fmla="*/ 3703320 w 4739640"/>
              <a:gd name="connsiteY5" fmla="*/ 0 h 1029592"/>
              <a:gd name="connsiteX6" fmla="*/ 0 w 4739640"/>
              <a:gd name="connsiteY6" fmla="*/ 0 h 1029592"/>
              <a:gd name="connsiteX7" fmla="*/ 0 w 4739640"/>
              <a:gd name="connsiteY7" fmla="*/ 223315 h 1029592"/>
              <a:gd name="connsiteX8" fmla="*/ 12601 w 4739640"/>
              <a:gd name="connsiteY8" fmla="*/ 227227 h 1029592"/>
              <a:gd name="connsiteX9" fmla="*/ 205740 w 4739640"/>
              <a:gd name="connsiteY9" fmla="*/ 518606 h 1029592"/>
              <a:gd name="connsiteX10" fmla="*/ 12601 w 4739640"/>
              <a:gd name="connsiteY10" fmla="*/ 809985 h 1029592"/>
              <a:gd name="connsiteX11" fmla="*/ 0 w 4739640"/>
              <a:gd name="connsiteY11" fmla="*/ 813897 h 102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39640" h="1029592">
                <a:moveTo>
                  <a:pt x="0" y="1029592"/>
                </a:moveTo>
                <a:lnTo>
                  <a:pt x="3703320" y="1029592"/>
                </a:lnTo>
                <a:lnTo>
                  <a:pt x="4221480" y="1029592"/>
                </a:lnTo>
                <a:cubicBezTo>
                  <a:pt x="4507652" y="1029592"/>
                  <a:pt x="4739640" y="799110"/>
                  <a:pt x="4739640" y="514796"/>
                </a:cubicBezTo>
                <a:cubicBezTo>
                  <a:pt x="4739640" y="230482"/>
                  <a:pt x="4507652" y="0"/>
                  <a:pt x="4221480" y="0"/>
                </a:cubicBezTo>
                <a:lnTo>
                  <a:pt x="3703320" y="0"/>
                </a:lnTo>
                <a:lnTo>
                  <a:pt x="0" y="0"/>
                </a:lnTo>
                <a:lnTo>
                  <a:pt x="0" y="223315"/>
                </a:lnTo>
                <a:lnTo>
                  <a:pt x="12601" y="227227"/>
                </a:lnTo>
                <a:cubicBezTo>
                  <a:pt x="126101" y="275233"/>
                  <a:pt x="205740" y="387619"/>
                  <a:pt x="205740" y="518606"/>
                </a:cubicBezTo>
                <a:cubicBezTo>
                  <a:pt x="205740" y="649593"/>
                  <a:pt x="126101" y="761979"/>
                  <a:pt x="12601" y="809985"/>
                </a:cubicBezTo>
                <a:lnTo>
                  <a:pt x="0" y="813897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字魂105号-简雅黑" panose="00000500000000000000" charset="-122"/>
            </a:endParaRPr>
          </a:p>
        </p:txBody>
      </p:sp>
      <p:sp>
        <p:nvSpPr>
          <p:cNvPr id="111" name="任意多边形 35">
            <a:extLst>
              <a:ext uri="{FF2B5EF4-FFF2-40B4-BE49-F238E27FC236}">
                <a16:creationId xmlns:a16="http://schemas.microsoft.com/office/drawing/2014/main" id="{38C677E6-DADA-E4A7-2E5B-2EA195A5D017}"/>
              </a:ext>
            </a:extLst>
          </p:cNvPr>
          <p:cNvSpPr/>
          <p:nvPr/>
        </p:nvSpPr>
        <p:spPr>
          <a:xfrm flipV="1">
            <a:off x="7002685" y="4845724"/>
            <a:ext cx="2496715" cy="656899"/>
          </a:xfrm>
          <a:custGeom>
            <a:avLst/>
            <a:gdLst>
              <a:gd name="connsiteX0" fmla="*/ 0 w 4739640"/>
              <a:gd name="connsiteY0" fmla="*/ 1029592 h 1029592"/>
              <a:gd name="connsiteX1" fmla="*/ 3703320 w 4739640"/>
              <a:gd name="connsiteY1" fmla="*/ 1029592 h 1029592"/>
              <a:gd name="connsiteX2" fmla="*/ 4221480 w 4739640"/>
              <a:gd name="connsiteY2" fmla="*/ 1029592 h 1029592"/>
              <a:gd name="connsiteX3" fmla="*/ 4739640 w 4739640"/>
              <a:gd name="connsiteY3" fmla="*/ 514796 h 1029592"/>
              <a:gd name="connsiteX4" fmla="*/ 4221480 w 4739640"/>
              <a:gd name="connsiteY4" fmla="*/ 0 h 1029592"/>
              <a:gd name="connsiteX5" fmla="*/ 3703320 w 4739640"/>
              <a:gd name="connsiteY5" fmla="*/ 0 h 1029592"/>
              <a:gd name="connsiteX6" fmla="*/ 0 w 4739640"/>
              <a:gd name="connsiteY6" fmla="*/ 0 h 1029592"/>
              <a:gd name="connsiteX7" fmla="*/ 0 w 4739640"/>
              <a:gd name="connsiteY7" fmla="*/ 223315 h 1029592"/>
              <a:gd name="connsiteX8" fmla="*/ 12601 w 4739640"/>
              <a:gd name="connsiteY8" fmla="*/ 227227 h 1029592"/>
              <a:gd name="connsiteX9" fmla="*/ 205740 w 4739640"/>
              <a:gd name="connsiteY9" fmla="*/ 518606 h 1029592"/>
              <a:gd name="connsiteX10" fmla="*/ 12601 w 4739640"/>
              <a:gd name="connsiteY10" fmla="*/ 809985 h 1029592"/>
              <a:gd name="connsiteX11" fmla="*/ 0 w 4739640"/>
              <a:gd name="connsiteY11" fmla="*/ 813897 h 102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39640" h="1029592">
                <a:moveTo>
                  <a:pt x="0" y="1029592"/>
                </a:moveTo>
                <a:lnTo>
                  <a:pt x="3703320" y="1029592"/>
                </a:lnTo>
                <a:lnTo>
                  <a:pt x="4221480" y="1029592"/>
                </a:lnTo>
                <a:cubicBezTo>
                  <a:pt x="4507652" y="1029592"/>
                  <a:pt x="4739640" y="799110"/>
                  <a:pt x="4739640" y="514796"/>
                </a:cubicBezTo>
                <a:cubicBezTo>
                  <a:pt x="4739640" y="230482"/>
                  <a:pt x="4507652" y="0"/>
                  <a:pt x="4221480" y="0"/>
                </a:cubicBezTo>
                <a:lnTo>
                  <a:pt x="3703320" y="0"/>
                </a:lnTo>
                <a:lnTo>
                  <a:pt x="0" y="0"/>
                </a:lnTo>
                <a:lnTo>
                  <a:pt x="0" y="223315"/>
                </a:lnTo>
                <a:lnTo>
                  <a:pt x="12601" y="227227"/>
                </a:lnTo>
                <a:cubicBezTo>
                  <a:pt x="126101" y="275233"/>
                  <a:pt x="205740" y="387619"/>
                  <a:pt x="205740" y="518606"/>
                </a:cubicBezTo>
                <a:cubicBezTo>
                  <a:pt x="205740" y="649593"/>
                  <a:pt x="126101" y="761979"/>
                  <a:pt x="12601" y="809985"/>
                </a:cubicBezTo>
                <a:lnTo>
                  <a:pt x="0" y="813897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字魂105号-简雅黑" panose="00000500000000000000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67E65EE-E28C-4B84-0132-72B18CBA2888}"/>
              </a:ext>
            </a:extLst>
          </p:cNvPr>
          <p:cNvSpPr txBox="1"/>
          <p:nvPr/>
        </p:nvSpPr>
        <p:spPr>
          <a:xfrm>
            <a:off x="7180825" y="3607389"/>
            <a:ext cx="123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拉开距离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741C4E7-0AC3-5956-6EA7-092A9DEA0F21}"/>
              </a:ext>
            </a:extLst>
          </p:cNvPr>
          <p:cNvSpPr txBox="1"/>
          <p:nvPr/>
        </p:nvSpPr>
        <p:spPr>
          <a:xfrm>
            <a:off x="7243768" y="4954015"/>
            <a:ext cx="176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应对大厂面试</a:t>
            </a:r>
          </a:p>
        </p:txBody>
      </p:sp>
    </p:spTree>
    <p:extLst>
      <p:ext uri="{BB962C8B-B14F-4D97-AF65-F5344CB8AC3E}">
        <p14:creationId xmlns:p14="http://schemas.microsoft.com/office/powerpoint/2010/main" val="1070880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28" grpId="0" animBg="1"/>
      <p:bldP spid="29" grpId="0" animBg="1"/>
      <p:bldP spid="90" grpId="0" animBg="1"/>
      <p:bldP spid="91" grpId="0"/>
      <p:bldP spid="92" grpId="0"/>
      <p:bldP spid="93" grpId="0"/>
      <p:bldP spid="110" grpId="0" animBg="1"/>
      <p:bldP spid="111" grpId="0" animBg="1"/>
      <p:bldP spid="112" grpId="0"/>
      <p:bldP spid="1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13FF7FB-2FAF-3E47-8ABD-58569A8B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6090" y="537763"/>
            <a:ext cx="6108183" cy="54294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C600E1-B537-185F-E915-2A8DFD905C53}"/>
              </a:ext>
            </a:extLst>
          </p:cNvPr>
          <p:cNvSpPr txBox="1"/>
          <p:nvPr/>
        </p:nvSpPr>
        <p:spPr>
          <a:xfrm>
            <a:off x="4666923" y="2519490"/>
            <a:ext cx="7220276" cy="1471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坚持和努力会让你们成为更好的自己</a:t>
            </a:r>
            <a:endParaRPr lang="en-US" altLang="zh-CN" sz="2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编程路上加油</a:t>
            </a:r>
            <a:r>
              <a:rPr lang="en-US" altLang="zh-CN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882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53822" y="1642167"/>
            <a:ext cx="1652012" cy="2059133"/>
            <a:chOff x="2285732" y="3716686"/>
            <a:chExt cx="2763946" cy="3446339"/>
          </a:xfrm>
        </p:grpSpPr>
        <p:grpSp>
          <p:nvGrpSpPr>
            <p:cNvPr id="14" name="组合 13"/>
            <p:cNvGrpSpPr/>
            <p:nvPr/>
          </p:nvGrpSpPr>
          <p:grpSpPr>
            <a:xfrm>
              <a:off x="2285732" y="3716686"/>
              <a:ext cx="2763946" cy="3446339"/>
              <a:chOff x="3295850" y="1908877"/>
              <a:chExt cx="3738030" cy="4660916"/>
            </a:xfrm>
          </p:grpSpPr>
          <p:sp>
            <p:nvSpPr>
              <p:cNvPr id="18" name="圆角矩形 17"/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728219" y="4347491"/>
              <a:ext cx="1068358" cy="1026902"/>
              <a:chOff x="2711519" y="4342226"/>
              <a:chExt cx="1068358" cy="1026902"/>
            </a:xfrm>
          </p:grpSpPr>
          <p:sp>
            <p:nvSpPr>
              <p:cNvPr id="16" name="文本框 26"/>
              <p:cNvSpPr txBox="1"/>
              <p:nvPr/>
            </p:nvSpPr>
            <p:spPr>
              <a:xfrm>
                <a:off x="2711519" y="4342226"/>
                <a:ext cx="1031436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4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7" name="文本框 27"/>
              <p:cNvSpPr txBox="1"/>
              <p:nvPr/>
            </p:nvSpPr>
            <p:spPr>
              <a:xfrm>
                <a:off x="2738817" y="4957032"/>
                <a:ext cx="1041060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STEP</a:t>
                </a:r>
                <a:endParaRPr lang="zh-CN" altLang="en-US" sz="10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042341" y="3429000"/>
            <a:ext cx="1646319" cy="2059133"/>
            <a:chOff x="3885937" y="2769115"/>
            <a:chExt cx="2754422" cy="3446339"/>
          </a:xfrm>
        </p:grpSpPr>
        <p:grpSp>
          <p:nvGrpSpPr>
            <p:cNvPr id="25" name="组合 24"/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29" name="圆角矩形 28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352303" y="3414855"/>
              <a:ext cx="1045498" cy="1026902"/>
              <a:chOff x="2734379" y="4342226"/>
              <a:chExt cx="1045498" cy="1026902"/>
            </a:xfrm>
          </p:grpSpPr>
          <p:sp>
            <p:nvSpPr>
              <p:cNvPr id="27" name="文本框 32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03</a:t>
                </a:r>
                <a:endParaRPr lang="zh-CN" altLang="en-US" sz="2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文本框 33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STEP</a:t>
                </a:r>
                <a:endParaRPr lang="zh-CN" altLang="en-US" sz="1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009440" y="1634164"/>
            <a:ext cx="1646319" cy="2059133"/>
            <a:chOff x="5489223" y="1837839"/>
            <a:chExt cx="2754422" cy="3446339"/>
          </a:xfrm>
        </p:grpSpPr>
        <p:grpSp>
          <p:nvGrpSpPr>
            <p:cNvPr id="39" name="组合 38"/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43" name="圆角矩形 42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5937544" y="2483578"/>
              <a:ext cx="1045498" cy="1026902"/>
              <a:chOff x="2734379" y="4342226"/>
              <a:chExt cx="1045498" cy="1026902"/>
            </a:xfrm>
          </p:grpSpPr>
          <p:sp>
            <p:nvSpPr>
              <p:cNvPr id="41" name="文本框 35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4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2" name="文本框 36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STEP</a:t>
                </a:r>
                <a:endParaRPr lang="zh-CN" altLang="en-US" sz="10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000171" y="3429000"/>
            <a:ext cx="1646319" cy="2059133"/>
            <a:chOff x="7094696" y="911444"/>
            <a:chExt cx="2754422" cy="3446339"/>
          </a:xfrm>
        </p:grpSpPr>
        <p:grpSp>
          <p:nvGrpSpPr>
            <p:cNvPr id="49" name="组合 48"/>
            <p:cNvGrpSpPr/>
            <p:nvPr/>
          </p:nvGrpSpPr>
          <p:grpSpPr>
            <a:xfrm>
              <a:off x="7094696" y="911444"/>
              <a:ext cx="2754422" cy="3446339"/>
              <a:chOff x="3295850" y="1895995"/>
              <a:chExt cx="3725149" cy="4660916"/>
            </a:xfrm>
          </p:grpSpPr>
          <p:sp>
            <p:nvSpPr>
              <p:cNvPr id="53" name="圆角矩形 52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7551706" y="1553014"/>
              <a:ext cx="1045498" cy="1026902"/>
              <a:chOff x="2734379" y="4342226"/>
              <a:chExt cx="1045498" cy="1026902"/>
            </a:xfrm>
          </p:grpSpPr>
          <p:sp>
            <p:nvSpPr>
              <p:cNvPr id="51" name="文本框 38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04</a:t>
                </a:r>
                <a:endParaRPr lang="zh-CN" altLang="en-US" sz="2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" name="文本框 39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STEP</a:t>
                </a:r>
                <a:endParaRPr lang="zh-CN" altLang="en-US" sz="1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 flipV="1">
            <a:off x="7256247" y="1651742"/>
            <a:ext cx="2439004" cy="732306"/>
            <a:chOff x="5246304" y="4593021"/>
            <a:chExt cx="2438687" cy="732476"/>
          </a:xfrm>
        </p:grpSpPr>
        <p:sp>
          <p:nvSpPr>
            <p:cNvPr id="58" name="椭圆 57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flipH="1" flipV="1">
            <a:off x="1570459" y="1640910"/>
            <a:ext cx="2439004" cy="732306"/>
            <a:chOff x="5246304" y="4593021"/>
            <a:chExt cx="2438687" cy="732476"/>
          </a:xfrm>
        </p:grpSpPr>
        <p:sp>
          <p:nvSpPr>
            <p:cNvPr id="61" name="椭圆 6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110300" y="4451238"/>
            <a:ext cx="2439004" cy="732306"/>
            <a:chOff x="5246304" y="4593021"/>
            <a:chExt cx="2438687" cy="732476"/>
          </a:xfrm>
        </p:grpSpPr>
        <p:sp>
          <p:nvSpPr>
            <p:cNvPr id="81" name="椭圆 8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 flipH="1">
            <a:off x="1669265" y="4425886"/>
            <a:ext cx="2439004" cy="732306"/>
            <a:chOff x="5246304" y="4593021"/>
            <a:chExt cx="2438687" cy="732476"/>
          </a:xfrm>
        </p:grpSpPr>
        <p:sp>
          <p:nvSpPr>
            <p:cNvPr id="84" name="椭圆 8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AF7CA0C4-3168-FF4B-B89E-1D9811360CA9}"/>
              </a:ext>
            </a:extLst>
          </p:cNvPr>
          <p:cNvSpPr txBox="1"/>
          <p:nvPr/>
        </p:nvSpPr>
        <p:spPr>
          <a:xfrm>
            <a:off x="7879209" y="1843145"/>
            <a:ext cx="209969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适合谁学？</a:t>
            </a:r>
            <a:endParaRPr lang="en-US" altLang="zh-CN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01AE02A-8153-7842-915F-D82EC1B5156A}"/>
              </a:ext>
            </a:extLst>
          </p:cNvPr>
          <p:cNvSpPr txBox="1"/>
          <p:nvPr/>
        </p:nvSpPr>
        <p:spPr>
          <a:xfrm>
            <a:off x="7761868" y="4651476"/>
            <a:ext cx="277472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课程特色、亮点</a:t>
            </a:r>
            <a:endParaRPr lang="en-US" altLang="zh-CN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17F7C37-62E5-2047-B249-FC0E19B25AEF}"/>
              </a:ext>
            </a:extLst>
          </p:cNvPr>
          <p:cNvSpPr txBox="1"/>
          <p:nvPr/>
        </p:nvSpPr>
        <p:spPr>
          <a:xfrm>
            <a:off x="1669265" y="1834397"/>
            <a:ext cx="151767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spc="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课程背景</a:t>
            </a:r>
            <a:endParaRPr lang="en-US" altLang="zh-CN" b="1" spc="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019E51E-2F21-DA44-8762-C9ACF144F7C7}"/>
              </a:ext>
            </a:extLst>
          </p:cNvPr>
          <p:cNvSpPr txBox="1"/>
          <p:nvPr/>
        </p:nvSpPr>
        <p:spPr>
          <a:xfrm>
            <a:off x="1273218" y="4623524"/>
            <a:ext cx="190207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课程安排</a:t>
            </a:r>
            <a:endParaRPr lang="en-US" altLang="zh-CN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1AA76E2-FFAD-E344-9D6A-F7074F1769B0}"/>
              </a:ext>
            </a:extLst>
          </p:cNvPr>
          <p:cNvGrpSpPr/>
          <p:nvPr/>
        </p:nvGrpSpPr>
        <p:grpSpPr>
          <a:xfrm>
            <a:off x="394568" y="335000"/>
            <a:ext cx="4613689" cy="500191"/>
            <a:chOff x="394568" y="335000"/>
            <a:chExt cx="4613689" cy="500191"/>
          </a:xfrm>
        </p:grpSpPr>
        <p:pic>
          <p:nvPicPr>
            <p:cNvPr id="78" name="图形 77" descr="便携式计算机 纯色填充">
              <a:extLst>
                <a:ext uri="{FF2B5EF4-FFF2-40B4-BE49-F238E27FC236}">
                  <a16:creationId xmlns:a16="http://schemas.microsoft.com/office/drawing/2014/main" id="{D2D36032-45ED-BF4B-856B-02129D7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4568" y="335000"/>
              <a:ext cx="500191" cy="500191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20666C4-C37B-A643-A9D1-AD3EB97226DB}"/>
                </a:ext>
              </a:extLst>
            </p:cNvPr>
            <p:cNvSpPr txBox="1"/>
            <p:nvPr/>
          </p:nvSpPr>
          <p:spPr>
            <a:xfrm>
              <a:off x="894759" y="419432"/>
              <a:ext cx="41134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b="1" spc="600">
                  <a:solidFill>
                    <a:srgbClr val="1F3F6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dirty="0" err="1">
                  <a:solidFill>
                    <a:srgbClr val="C00000"/>
                  </a:solidFill>
                </a:rPr>
                <a:t>AI+Java</a:t>
              </a:r>
              <a:r>
                <a:rPr lang="zh-CN" altLang="en-US" dirty="0">
                  <a:solidFill>
                    <a:srgbClr val="C00000"/>
                  </a:solidFill>
                </a:rPr>
                <a:t>从入门至大牛教程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48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3" grpId="0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CF0D2F-DB49-59AC-269F-2FB26EA60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8" y="956241"/>
            <a:ext cx="9321336" cy="53318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+mn-ea"/>
              </a:rPr>
              <a:t>2024</a:t>
            </a:r>
            <a:r>
              <a:rPr lang="zh-CN" altLang="en-US" dirty="0">
                <a:solidFill>
                  <a:srgbClr val="262626"/>
                </a:solidFill>
                <a:latin typeface="+mn-ea"/>
              </a:rPr>
              <a:t>年处于互联网行业变革过程中</a:t>
            </a:r>
            <a:endParaRPr lang="en-US" altLang="zh-CN" dirty="0">
              <a:solidFill>
                <a:srgbClr val="262626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262626"/>
                </a:solidFill>
                <a:latin typeface="+mn-ea"/>
              </a:rPr>
              <a:t>华为任正非：全球迎来第四次工业革命，人工智能（</a:t>
            </a:r>
            <a:r>
              <a:rPr lang="en-US" altLang="zh-CN" dirty="0">
                <a:solidFill>
                  <a:srgbClr val="262626"/>
                </a:solidFill>
                <a:latin typeface="+mn-ea"/>
              </a:rPr>
              <a:t>AI</a:t>
            </a:r>
            <a:r>
              <a:rPr lang="zh-CN" altLang="en-US" dirty="0">
                <a:solidFill>
                  <a:srgbClr val="262626"/>
                </a:solidFill>
                <a:latin typeface="+mn-ea"/>
              </a:rPr>
              <a:t>）将改变一切！</a:t>
            </a:r>
            <a:endParaRPr lang="en-US" altLang="zh-CN" dirty="0">
              <a:solidFill>
                <a:srgbClr val="262626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667" dirty="0">
              <a:solidFill>
                <a:schemeClr val="accent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A213FE-D981-D779-766E-95989809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2031537" cy="474415"/>
          </a:xfrm>
        </p:spPr>
        <p:txBody>
          <a:bodyPr/>
          <a:lstStyle/>
          <a:p>
            <a:r>
              <a:rPr kumimoji="1" lang="zh-CN" altLang="en-US" dirty="0"/>
              <a:t>课程背景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EE2CF9-3574-580A-B4CD-E4732A6625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5525" y="2257840"/>
            <a:ext cx="3216967" cy="3355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Bullet">
            <a:extLst>
              <a:ext uri="{FF2B5EF4-FFF2-40B4-BE49-F238E27FC236}">
                <a16:creationId xmlns:a16="http://schemas.microsoft.com/office/drawing/2014/main" id="{A94F4E87-C605-D25A-C0D6-D1478335B1FF}"/>
              </a:ext>
            </a:extLst>
          </p:cNvPr>
          <p:cNvSpPr>
            <a:spLocks noChangeAspect="1"/>
          </p:cNvSpPr>
          <p:nvPr/>
        </p:nvSpPr>
        <p:spPr>
          <a:xfrm>
            <a:off x="4245832" y="2257840"/>
            <a:ext cx="3561737" cy="405051"/>
          </a:xfrm>
          <a:prstGeom prst="roundRect">
            <a:avLst>
              <a:gd name="adj" fmla="val 16000"/>
            </a:avLst>
          </a:prstGeom>
          <a:solidFill>
            <a:schemeClr val="accent1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1">
                <a:alpha val="40000"/>
              </a:schemeClr>
            </a:outerShdw>
          </a:effectLst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重复性、套路性的工作必然被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取代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D4B237D-A2FD-B423-DA58-81477FC772DE}"/>
              </a:ext>
            </a:extLst>
          </p:cNvPr>
          <p:cNvGrpSpPr/>
          <p:nvPr/>
        </p:nvGrpSpPr>
        <p:grpSpPr>
          <a:xfrm>
            <a:off x="4245832" y="3177152"/>
            <a:ext cx="3561737" cy="476429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" name="圆角矩形 10">
              <a:extLst>
                <a:ext uri="{FF2B5EF4-FFF2-40B4-BE49-F238E27FC236}">
                  <a16:creationId xmlns:a16="http://schemas.microsoft.com/office/drawing/2014/main" id="{8C6CAF61-EA00-526F-8362-C52A0384D908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1" name="圆角矩形 11">
              <a:extLst>
                <a:ext uri="{FF2B5EF4-FFF2-40B4-BE49-F238E27FC236}">
                  <a16:creationId xmlns:a16="http://schemas.microsoft.com/office/drawing/2014/main" id="{5F559BB2-8FDF-0734-65C8-0134323809E3}"/>
                </a:ext>
              </a:extLst>
            </p:cNvPr>
            <p:cNvSpPr/>
            <p:nvPr/>
          </p:nvSpPr>
          <p:spPr>
            <a:xfrm>
              <a:off x="4343839" y="1318690"/>
              <a:ext cx="3790056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262626"/>
                  </a:solidFill>
                </a:rPr>
                <a:t>在会编程的人之上，我们还能卷什么</a:t>
              </a:r>
              <a:r>
                <a:rPr lang="en-US" altLang="zh-CN" sz="1600" b="1" dirty="0">
                  <a:solidFill>
                    <a:srgbClr val="262626"/>
                  </a:solidFill>
                </a:rPr>
                <a:t>?</a:t>
              </a:r>
              <a:endParaRPr lang="zh-CN" altLang="en-US" sz="1600" b="1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6" name="Bullet">
            <a:extLst>
              <a:ext uri="{FF2B5EF4-FFF2-40B4-BE49-F238E27FC236}">
                <a16:creationId xmlns:a16="http://schemas.microsoft.com/office/drawing/2014/main" id="{98A62833-F981-AAC0-9D0B-BA3CC77B50C6}"/>
              </a:ext>
            </a:extLst>
          </p:cNvPr>
          <p:cNvSpPr>
            <a:spLocks noChangeAspect="1"/>
          </p:cNvSpPr>
          <p:nvPr/>
        </p:nvSpPr>
        <p:spPr>
          <a:xfrm>
            <a:off x="4276555" y="4196983"/>
            <a:ext cx="2626664" cy="405051"/>
          </a:xfrm>
          <a:prstGeom prst="roundRect">
            <a:avLst>
              <a:gd name="adj" fmla="val 16000"/>
            </a:avLst>
          </a:prstGeom>
          <a:solidFill>
            <a:schemeClr val="accent1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1">
                <a:alpha val="40000"/>
              </a:schemeClr>
            </a:outerShdw>
          </a:effectLst>
        </p:spPr>
        <p:txBody>
          <a:bodyPr wrap="square" rtlCol="0" anchor="ctr">
            <a:normAutofit fontScale="92500"/>
          </a:bodyPr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没错，是使用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进行编程！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 txBox="1">
            <a:spLocks/>
          </p:cNvSpPr>
          <p:nvPr/>
        </p:nvSpPr>
        <p:spPr>
          <a:xfrm>
            <a:off x="4175494" y="5145436"/>
            <a:ext cx="5261429" cy="8690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/>
              <a:t>AI+Java</a:t>
            </a:r>
            <a:r>
              <a:rPr lang="zh-CN" altLang="en-US" sz="2800" dirty="0"/>
              <a:t>从入门至大牛教程</a:t>
            </a:r>
          </a:p>
        </p:txBody>
      </p:sp>
    </p:spTree>
    <p:extLst>
      <p:ext uri="{BB962C8B-B14F-4D97-AF65-F5344CB8AC3E}">
        <p14:creationId xmlns:p14="http://schemas.microsoft.com/office/powerpoint/2010/main" val="36856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22D38-C133-1F36-3C64-57971D08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课程背景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5ECAB61-B4CF-21C9-75B5-4B9AAD7BC3D9}"/>
              </a:ext>
            </a:extLst>
          </p:cNvPr>
          <p:cNvSpPr txBox="1">
            <a:spLocks/>
          </p:cNvSpPr>
          <p:nvPr/>
        </p:nvSpPr>
        <p:spPr>
          <a:xfrm>
            <a:off x="576197" y="956241"/>
            <a:ext cx="11476466" cy="5331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/>
              <a:t>AI</a:t>
            </a:r>
            <a:r>
              <a:rPr lang="zh-CN" altLang="en-US" sz="1600" dirty="0"/>
              <a:t>（</a:t>
            </a:r>
            <a:r>
              <a:rPr lang="en-US" altLang="zh-CN" sz="1600" dirty="0"/>
              <a:t>Artificial Intelligence</a:t>
            </a:r>
            <a:r>
              <a:rPr lang="zh-CN" altLang="en-US" sz="1600" dirty="0"/>
              <a:t>）大模型</a:t>
            </a:r>
            <a:r>
              <a:rPr lang="zh-CN" altLang="en-US" sz="1600" dirty="0">
                <a:solidFill>
                  <a:srgbClr val="262626"/>
                </a:solidFill>
                <a:latin typeface="+mn-ea"/>
              </a:rPr>
              <a:t>：是指具有极大规模、高度复杂性和强大能力的人工智能系统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503208-1634-3803-1ADD-D92CE6036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2398" y="1592960"/>
            <a:ext cx="4463289" cy="3967369"/>
          </a:xfrm>
          <a:prstGeom prst="rect">
            <a:avLst/>
          </a:prstGeom>
        </p:spPr>
      </p:pic>
      <p:sp>
        <p:nvSpPr>
          <p:cNvPr id="13" name="弧形 12"/>
          <p:cNvSpPr/>
          <p:nvPr/>
        </p:nvSpPr>
        <p:spPr>
          <a:xfrm>
            <a:off x="-1152366" y="1297671"/>
            <a:ext cx="5137018" cy="5137018"/>
          </a:xfrm>
          <a:prstGeom prst="arc">
            <a:avLst>
              <a:gd name="adj1" fmla="val 18743766"/>
              <a:gd name="adj2" fmla="val 2405686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black"/>
              </a:solidFill>
              <a:latin typeface="造字工房悦黑（非商用）常规体"/>
            </a:endParaRP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E234850C-78BC-884E-9CC8-EF83086EE05D}"/>
              </a:ext>
            </a:extLst>
          </p:cNvPr>
          <p:cNvCxnSpPr>
            <a:cxnSpLocks/>
          </p:cNvCxnSpPr>
          <p:nvPr/>
        </p:nvCxnSpPr>
        <p:spPr>
          <a:xfrm>
            <a:off x="3567116" y="2427445"/>
            <a:ext cx="1335810" cy="0"/>
          </a:xfrm>
          <a:prstGeom prst="line">
            <a:avLst/>
          </a:prstGeom>
          <a:ln cap="rnd">
            <a:solidFill>
              <a:srgbClr val="1F3F6E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49">
            <a:extLst>
              <a:ext uri="{FF2B5EF4-FFF2-40B4-BE49-F238E27FC236}">
                <a16:creationId xmlns:a16="http://schemas.microsoft.com/office/drawing/2014/main" id="{913EE9F2-D9DA-D66D-57E5-CABAE995EAA2}"/>
              </a:ext>
            </a:extLst>
          </p:cNvPr>
          <p:cNvCxnSpPr>
            <a:cxnSpLocks/>
          </p:cNvCxnSpPr>
          <p:nvPr/>
        </p:nvCxnSpPr>
        <p:spPr>
          <a:xfrm>
            <a:off x="3984652" y="3337491"/>
            <a:ext cx="1335810" cy="0"/>
          </a:xfrm>
          <a:prstGeom prst="line">
            <a:avLst/>
          </a:prstGeom>
          <a:ln cap="rnd">
            <a:solidFill>
              <a:srgbClr val="1F3F6E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8DDE7CA-638F-2591-6B06-6456B5738785}"/>
              </a:ext>
            </a:extLst>
          </p:cNvPr>
          <p:cNvSpPr txBox="1"/>
          <p:nvPr/>
        </p:nvSpPr>
        <p:spPr>
          <a:xfrm>
            <a:off x="4159751" y="2901114"/>
            <a:ext cx="6383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内容分析、生成</a:t>
            </a:r>
            <a:r>
              <a:rPr lang="zh-CN" altLang="en-US" sz="1600" dirty="0"/>
              <a:t>：自动分析、撰写文章、创作诗歌等。</a:t>
            </a:r>
          </a:p>
        </p:txBody>
      </p:sp>
      <p:cxnSp>
        <p:nvCxnSpPr>
          <p:cNvPr id="28" name="直线连接符 49">
            <a:extLst>
              <a:ext uri="{FF2B5EF4-FFF2-40B4-BE49-F238E27FC236}">
                <a16:creationId xmlns:a16="http://schemas.microsoft.com/office/drawing/2014/main" id="{956DD74E-C918-EE1F-E4F5-B7994A778A1C}"/>
              </a:ext>
            </a:extLst>
          </p:cNvPr>
          <p:cNvCxnSpPr>
            <a:cxnSpLocks/>
          </p:cNvCxnSpPr>
          <p:nvPr/>
        </p:nvCxnSpPr>
        <p:spPr>
          <a:xfrm>
            <a:off x="3984652" y="4360748"/>
            <a:ext cx="1335810" cy="0"/>
          </a:xfrm>
          <a:prstGeom prst="line">
            <a:avLst/>
          </a:prstGeom>
          <a:ln cap="rnd">
            <a:solidFill>
              <a:srgbClr val="1F3F6E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FDC8E61-844C-66C5-7DDA-B7558DE3C462}"/>
              </a:ext>
            </a:extLst>
          </p:cNvPr>
          <p:cNvSpPr txBox="1"/>
          <p:nvPr/>
        </p:nvSpPr>
        <p:spPr>
          <a:xfrm>
            <a:off x="4235021" y="3924371"/>
            <a:ext cx="6383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辅助编程</a:t>
            </a:r>
            <a:r>
              <a:rPr lang="zh-CN" altLang="en-US" sz="1600" dirty="0"/>
              <a:t>：帮助开发者自动补全代码、生成代码片段等。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D8C026D-3FC9-03E4-E85D-8E216D99F82C}"/>
              </a:ext>
            </a:extLst>
          </p:cNvPr>
          <p:cNvSpPr txBox="1"/>
          <p:nvPr/>
        </p:nvSpPr>
        <p:spPr>
          <a:xfrm>
            <a:off x="3685134" y="2005945"/>
            <a:ext cx="6383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信息检索</a:t>
            </a:r>
            <a:r>
              <a:rPr lang="zh-CN" altLang="en-US" sz="1600" dirty="0"/>
              <a:t>：智能问答，专业信息交流。</a:t>
            </a:r>
          </a:p>
        </p:txBody>
      </p:sp>
      <p:cxnSp>
        <p:nvCxnSpPr>
          <p:cNvPr id="32" name="直线连接符 49">
            <a:extLst>
              <a:ext uri="{FF2B5EF4-FFF2-40B4-BE49-F238E27FC236}">
                <a16:creationId xmlns:a16="http://schemas.microsoft.com/office/drawing/2014/main" id="{4C376A5D-6324-BBFE-1672-801642106291}"/>
              </a:ext>
            </a:extLst>
          </p:cNvPr>
          <p:cNvCxnSpPr>
            <a:cxnSpLocks/>
          </p:cNvCxnSpPr>
          <p:nvPr/>
        </p:nvCxnSpPr>
        <p:spPr>
          <a:xfrm>
            <a:off x="3685134" y="5321176"/>
            <a:ext cx="1335810" cy="0"/>
          </a:xfrm>
          <a:prstGeom prst="line">
            <a:avLst/>
          </a:prstGeom>
          <a:ln cap="rnd">
            <a:solidFill>
              <a:srgbClr val="1F3F6E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CA900F8-F0F2-A483-E289-BDB39C9F4B2E}"/>
              </a:ext>
            </a:extLst>
          </p:cNvPr>
          <p:cNvSpPr txBox="1"/>
          <p:nvPr/>
        </p:nvSpPr>
        <p:spPr>
          <a:xfrm>
            <a:off x="4159751" y="4840491"/>
            <a:ext cx="1274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...</a:t>
            </a:r>
            <a:endParaRPr lang="zh-CN" altLang="en-US" sz="1600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759F3F3C-0D1B-A788-4C11-DBA7CEC0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91" y="4626807"/>
            <a:ext cx="1257006" cy="65707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0ED4209-213F-06EA-D57B-9FA087E0C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564" y="4668128"/>
            <a:ext cx="1648711" cy="43305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CBBE4B8-284B-D195-6B3F-7ECD643D8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362" y="5650064"/>
            <a:ext cx="1257006" cy="31848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FB3AF96-D239-F6B0-B9EF-C7B475EDC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712" y="5650064"/>
            <a:ext cx="1115278" cy="3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/>
      <p:bldP spid="30" grpId="0"/>
      <p:bldP spid="31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53822" y="1642167"/>
            <a:ext cx="1652012" cy="2059133"/>
            <a:chOff x="2285732" y="3716686"/>
            <a:chExt cx="2763946" cy="3446339"/>
          </a:xfrm>
        </p:grpSpPr>
        <p:grpSp>
          <p:nvGrpSpPr>
            <p:cNvPr id="14" name="组合 13"/>
            <p:cNvGrpSpPr/>
            <p:nvPr/>
          </p:nvGrpSpPr>
          <p:grpSpPr>
            <a:xfrm>
              <a:off x="2285732" y="3716686"/>
              <a:ext cx="2763946" cy="3446339"/>
              <a:chOff x="3295850" y="1908877"/>
              <a:chExt cx="3738030" cy="4660916"/>
            </a:xfrm>
          </p:grpSpPr>
          <p:sp>
            <p:nvSpPr>
              <p:cNvPr id="18" name="圆角矩形 17"/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728219" y="4347491"/>
              <a:ext cx="1068358" cy="1026902"/>
              <a:chOff x="2711519" y="4342226"/>
              <a:chExt cx="1068358" cy="1026902"/>
            </a:xfrm>
          </p:grpSpPr>
          <p:sp>
            <p:nvSpPr>
              <p:cNvPr id="16" name="文本框 26"/>
              <p:cNvSpPr txBox="1"/>
              <p:nvPr/>
            </p:nvSpPr>
            <p:spPr>
              <a:xfrm>
                <a:off x="2711519" y="4342226"/>
                <a:ext cx="1031436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4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7" name="文本框 27"/>
              <p:cNvSpPr txBox="1"/>
              <p:nvPr/>
            </p:nvSpPr>
            <p:spPr>
              <a:xfrm>
                <a:off x="2738817" y="4957032"/>
                <a:ext cx="1041060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STEP</a:t>
                </a:r>
                <a:endParaRPr lang="zh-CN" altLang="en-US" sz="10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042341" y="3429000"/>
            <a:ext cx="1646319" cy="2059133"/>
            <a:chOff x="3885937" y="2769115"/>
            <a:chExt cx="2754422" cy="3446339"/>
          </a:xfrm>
        </p:grpSpPr>
        <p:grpSp>
          <p:nvGrpSpPr>
            <p:cNvPr id="25" name="组合 24"/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29" name="圆角矩形 28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352303" y="3414855"/>
              <a:ext cx="1045498" cy="1026902"/>
              <a:chOff x="2734379" y="4342226"/>
              <a:chExt cx="1045498" cy="1026902"/>
            </a:xfrm>
          </p:grpSpPr>
          <p:sp>
            <p:nvSpPr>
              <p:cNvPr id="27" name="文本框 32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03</a:t>
                </a:r>
                <a:endParaRPr lang="zh-CN" altLang="en-US" sz="2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文本框 33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STEP</a:t>
                </a:r>
                <a:endParaRPr lang="zh-CN" altLang="en-US" sz="1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009440" y="1634164"/>
            <a:ext cx="1646319" cy="2059133"/>
            <a:chOff x="5489223" y="1837839"/>
            <a:chExt cx="2754422" cy="3446339"/>
          </a:xfrm>
        </p:grpSpPr>
        <p:grpSp>
          <p:nvGrpSpPr>
            <p:cNvPr id="39" name="组合 38"/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43" name="圆角矩形 42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5937544" y="2483578"/>
              <a:ext cx="1045498" cy="1026902"/>
              <a:chOff x="2734379" y="4342226"/>
              <a:chExt cx="1045498" cy="1026902"/>
            </a:xfrm>
          </p:grpSpPr>
          <p:sp>
            <p:nvSpPr>
              <p:cNvPr id="41" name="文本框 35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4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2" name="文本框 36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STEP</a:t>
                </a:r>
                <a:endParaRPr lang="zh-CN" altLang="en-US" sz="10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000171" y="3429000"/>
            <a:ext cx="1646319" cy="2059133"/>
            <a:chOff x="7094696" y="911444"/>
            <a:chExt cx="2754422" cy="3446339"/>
          </a:xfrm>
        </p:grpSpPr>
        <p:grpSp>
          <p:nvGrpSpPr>
            <p:cNvPr id="49" name="组合 48"/>
            <p:cNvGrpSpPr/>
            <p:nvPr/>
          </p:nvGrpSpPr>
          <p:grpSpPr>
            <a:xfrm>
              <a:off x="7094696" y="911444"/>
              <a:ext cx="2754422" cy="3446339"/>
              <a:chOff x="3295850" y="1895995"/>
              <a:chExt cx="3725149" cy="4660916"/>
            </a:xfrm>
          </p:grpSpPr>
          <p:sp>
            <p:nvSpPr>
              <p:cNvPr id="53" name="圆角矩形 52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7551706" y="1553014"/>
              <a:ext cx="1045498" cy="1026902"/>
              <a:chOff x="2734379" y="4342226"/>
              <a:chExt cx="1045498" cy="1026902"/>
            </a:xfrm>
          </p:grpSpPr>
          <p:sp>
            <p:nvSpPr>
              <p:cNvPr id="51" name="文本框 38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04</a:t>
                </a:r>
                <a:endParaRPr lang="zh-CN" altLang="en-US" sz="2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" name="文本框 39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STEP</a:t>
                </a:r>
                <a:endParaRPr lang="zh-CN" altLang="en-US" sz="1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 flipV="1">
            <a:off x="7256247" y="1651742"/>
            <a:ext cx="2439004" cy="732306"/>
            <a:chOff x="5246304" y="4593021"/>
            <a:chExt cx="2438687" cy="732476"/>
          </a:xfrm>
        </p:grpSpPr>
        <p:sp>
          <p:nvSpPr>
            <p:cNvPr id="58" name="椭圆 57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flipH="1" flipV="1">
            <a:off x="1570459" y="1640910"/>
            <a:ext cx="2439004" cy="732306"/>
            <a:chOff x="5246304" y="4593021"/>
            <a:chExt cx="2438687" cy="732476"/>
          </a:xfrm>
        </p:grpSpPr>
        <p:sp>
          <p:nvSpPr>
            <p:cNvPr id="61" name="椭圆 6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110300" y="4451238"/>
            <a:ext cx="2439004" cy="732306"/>
            <a:chOff x="5246304" y="4593021"/>
            <a:chExt cx="2438687" cy="732476"/>
          </a:xfrm>
        </p:grpSpPr>
        <p:sp>
          <p:nvSpPr>
            <p:cNvPr id="81" name="椭圆 8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 flipH="1">
            <a:off x="1669265" y="4425886"/>
            <a:ext cx="2439004" cy="732306"/>
            <a:chOff x="5246304" y="4593021"/>
            <a:chExt cx="2438687" cy="732476"/>
          </a:xfrm>
        </p:grpSpPr>
        <p:sp>
          <p:nvSpPr>
            <p:cNvPr id="84" name="椭圆 8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AF7CA0C4-3168-FF4B-B89E-1D9811360CA9}"/>
              </a:ext>
            </a:extLst>
          </p:cNvPr>
          <p:cNvSpPr txBox="1"/>
          <p:nvPr/>
        </p:nvSpPr>
        <p:spPr>
          <a:xfrm>
            <a:off x="7879209" y="1843145"/>
            <a:ext cx="209969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适合谁学？</a:t>
            </a:r>
            <a:endParaRPr lang="en-US" altLang="zh-CN" b="1" spc="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01AE02A-8153-7842-915F-D82EC1B5156A}"/>
              </a:ext>
            </a:extLst>
          </p:cNvPr>
          <p:cNvSpPr txBox="1"/>
          <p:nvPr/>
        </p:nvSpPr>
        <p:spPr>
          <a:xfrm>
            <a:off x="7761868" y="4651476"/>
            <a:ext cx="277472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课程特色、亮点</a:t>
            </a:r>
            <a:endParaRPr lang="en-US" altLang="zh-CN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17F7C37-62E5-2047-B249-FC0E19B25AEF}"/>
              </a:ext>
            </a:extLst>
          </p:cNvPr>
          <p:cNvSpPr txBox="1"/>
          <p:nvPr/>
        </p:nvSpPr>
        <p:spPr>
          <a:xfrm>
            <a:off x="1669265" y="1834397"/>
            <a:ext cx="151767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b="1" spc="60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课程背景</a:t>
            </a:r>
            <a:endParaRPr lang="en-US" altLang="zh-CN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019E51E-2F21-DA44-8762-C9ACF144F7C7}"/>
              </a:ext>
            </a:extLst>
          </p:cNvPr>
          <p:cNvSpPr txBox="1"/>
          <p:nvPr/>
        </p:nvSpPr>
        <p:spPr>
          <a:xfrm>
            <a:off x="1273218" y="4623524"/>
            <a:ext cx="190207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课程安排</a:t>
            </a:r>
            <a:endParaRPr lang="en-US" altLang="zh-CN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1AA76E2-FFAD-E344-9D6A-F7074F1769B0}"/>
              </a:ext>
            </a:extLst>
          </p:cNvPr>
          <p:cNvGrpSpPr/>
          <p:nvPr/>
        </p:nvGrpSpPr>
        <p:grpSpPr>
          <a:xfrm>
            <a:off x="394568" y="335000"/>
            <a:ext cx="4613689" cy="500191"/>
            <a:chOff x="394568" y="335000"/>
            <a:chExt cx="4613689" cy="500191"/>
          </a:xfrm>
        </p:grpSpPr>
        <p:pic>
          <p:nvPicPr>
            <p:cNvPr id="78" name="图形 77" descr="便携式计算机 纯色填充">
              <a:extLst>
                <a:ext uri="{FF2B5EF4-FFF2-40B4-BE49-F238E27FC236}">
                  <a16:creationId xmlns:a16="http://schemas.microsoft.com/office/drawing/2014/main" id="{D2D36032-45ED-BF4B-856B-02129D7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4568" y="335000"/>
              <a:ext cx="500191" cy="500191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20666C4-C37B-A643-A9D1-AD3EB97226DB}"/>
                </a:ext>
              </a:extLst>
            </p:cNvPr>
            <p:cNvSpPr txBox="1"/>
            <p:nvPr/>
          </p:nvSpPr>
          <p:spPr>
            <a:xfrm>
              <a:off x="894759" y="419432"/>
              <a:ext cx="41134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b="1" spc="600">
                  <a:solidFill>
                    <a:srgbClr val="1F3F6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dirty="0" err="1">
                  <a:solidFill>
                    <a:srgbClr val="C00000"/>
                  </a:solidFill>
                </a:rPr>
                <a:t>AI+Java</a:t>
              </a:r>
              <a:r>
                <a:rPr lang="zh-CN" altLang="en-US" dirty="0">
                  <a:solidFill>
                    <a:srgbClr val="C00000"/>
                  </a:solidFill>
                </a:rPr>
                <a:t>从入门至大牛教程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50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3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FC53D09-FDBE-614E-A3F5-6F1D576EFFEB}"/>
              </a:ext>
            </a:extLst>
          </p:cNvPr>
          <p:cNvGrpSpPr/>
          <p:nvPr/>
        </p:nvGrpSpPr>
        <p:grpSpPr>
          <a:xfrm>
            <a:off x="4024339" y="1739809"/>
            <a:ext cx="3684939" cy="3684941"/>
            <a:chOff x="3761598" y="1309574"/>
            <a:chExt cx="4595780" cy="4595782"/>
          </a:xfrm>
        </p:grpSpPr>
        <p:grpSp>
          <p:nvGrpSpPr>
            <p:cNvPr id="13" name="组合 12"/>
            <p:cNvGrpSpPr/>
            <p:nvPr/>
          </p:nvGrpSpPr>
          <p:grpSpPr>
            <a:xfrm>
              <a:off x="4329114" y="1889791"/>
              <a:ext cx="3460748" cy="3460748"/>
              <a:chOff x="4179570" y="1588770"/>
              <a:chExt cx="2735580" cy="273558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215900" dist="889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368227" y="1777427"/>
                <a:ext cx="2358266" cy="235826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476098" y="1309574"/>
              <a:ext cx="1166781" cy="1166781"/>
              <a:chOff x="4881965" y="2278250"/>
              <a:chExt cx="2169764" cy="216976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4881965" y="2278250"/>
                <a:ext cx="2169764" cy="216976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0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203200" dist="1016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5129454" y="2525739"/>
                <a:ext cx="1674786" cy="167478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7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5279713" y="2675998"/>
                <a:ext cx="1374270" cy="1374270"/>
              </a:xfrm>
              <a:prstGeom prst="ellipse">
                <a:avLst/>
              </a:prstGeom>
              <a:solidFill>
                <a:srgbClr val="203F6E"/>
              </a:solidFill>
              <a:ln w="19050">
                <a:gradFill flip="none" rotWithShape="1">
                  <a:gsLst>
                    <a:gs pos="0">
                      <a:schemeClr val="bg1">
                        <a:lumMod val="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7190597" y="3024074"/>
              <a:ext cx="1166781" cy="1166781"/>
              <a:chOff x="4881965" y="2278250"/>
              <a:chExt cx="2169764" cy="2169764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4881965" y="2278250"/>
                <a:ext cx="2169764" cy="216976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0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203200" dist="1016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129454" y="2525739"/>
                <a:ext cx="1674786" cy="167478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7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279713" y="2675998"/>
                <a:ext cx="1374270" cy="1374270"/>
              </a:xfrm>
              <a:prstGeom prst="ellipse">
                <a:avLst/>
              </a:prstGeom>
              <a:solidFill>
                <a:srgbClr val="203F6E"/>
              </a:solidFill>
              <a:ln w="19050">
                <a:gradFill flip="none" rotWithShape="1">
                  <a:gsLst>
                    <a:gs pos="0">
                      <a:schemeClr val="bg1">
                        <a:lumMod val="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761598" y="3024074"/>
              <a:ext cx="1166781" cy="1166781"/>
              <a:chOff x="4881965" y="2278250"/>
              <a:chExt cx="2169764" cy="2169764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4881965" y="2278250"/>
                <a:ext cx="2169764" cy="216976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0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203200" dist="1016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5129454" y="2525739"/>
                <a:ext cx="1674786" cy="167478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7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279713" y="2675998"/>
                <a:ext cx="1374270" cy="1374270"/>
              </a:xfrm>
              <a:prstGeom prst="ellipse">
                <a:avLst/>
              </a:prstGeom>
              <a:solidFill>
                <a:srgbClr val="203F6E"/>
              </a:solidFill>
              <a:ln w="19050">
                <a:gradFill flip="none" rotWithShape="1">
                  <a:gsLst>
                    <a:gs pos="0">
                      <a:schemeClr val="bg1">
                        <a:lumMod val="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5476098" y="4738575"/>
              <a:ext cx="1166781" cy="1166781"/>
              <a:chOff x="4881965" y="2278250"/>
              <a:chExt cx="2169764" cy="2169764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4881965" y="2278250"/>
                <a:ext cx="2169764" cy="216976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0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203200" dist="1016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5129454" y="2525739"/>
                <a:ext cx="1674786" cy="167478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7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5279713" y="2675998"/>
                <a:ext cx="1374271" cy="1374271"/>
              </a:xfrm>
              <a:prstGeom prst="ellipse">
                <a:avLst/>
              </a:prstGeom>
              <a:solidFill>
                <a:srgbClr val="203F6E"/>
              </a:solidFill>
              <a:ln w="19050">
                <a:gradFill flip="none" rotWithShape="1">
                  <a:gsLst>
                    <a:gs pos="0">
                      <a:schemeClr val="bg1">
                        <a:lumMod val="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3" name="文本框 17">
              <a:extLst>
                <a:ext uri="{FF2B5EF4-FFF2-40B4-BE49-F238E27FC236}">
                  <a16:creationId xmlns:a16="http://schemas.microsoft.com/office/drawing/2014/main" id="{3FF48EF7-5C87-6047-8053-EF69D3681332}"/>
                </a:ext>
              </a:extLst>
            </p:cNvPr>
            <p:cNvSpPr txBox="1"/>
            <p:nvPr/>
          </p:nvSpPr>
          <p:spPr>
            <a:xfrm>
              <a:off x="5536919" y="1627404"/>
              <a:ext cx="1084031" cy="46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lang="zh-CN" altLang="en-US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" name="文本框 17">
              <a:extLst>
                <a:ext uri="{FF2B5EF4-FFF2-40B4-BE49-F238E27FC236}">
                  <a16:creationId xmlns:a16="http://schemas.microsoft.com/office/drawing/2014/main" id="{8A9336FA-BFF6-9D48-ACE8-A50580A2C0F9}"/>
                </a:ext>
              </a:extLst>
            </p:cNvPr>
            <p:cNvSpPr txBox="1"/>
            <p:nvPr/>
          </p:nvSpPr>
          <p:spPr>
            <a:xfrm>
              <a:off x="5543847" y="5053509"/>
              <a:ext cx="1084031" cy="46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lang="zh-CN" altLang="en-US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" name="文本框 17">
              <a:extLst>
                <a:ext uri="{FF2B5EF4-FFF2-40B4-BE49-F238E27FC236}">
                  <a16:creationId xmlns:a16="http://schemas.microsoft.com/office/drawing/2014/main" id="{EE92878F-82D5-CA4E-89CD-6762004159DD}"/>
                </a:ext>
              </a:extLst>
            </p:cNvPr>
            <p:cNvSpPr txBox="1"/>
            <p:nvPr/>
          </p:nvSpPr>
          <p:spPr>
            <a:xfrm>
              <a:off x="3841884" y="3351006"/>
              <a:ext cx="1084031" cy="46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lang="zh-CN" altLang="en-US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" name="文本框 17">
              <a:extLst>
                <a:ext uri="{FF2B5EF4-FFF2-40B4-BE49-F238E27FC236}">
                  <a16:creationId xmlns:a16="http://schemas.microsoft.com/office/drawing/2014/main" id="{5834B0B7-458D-C14C-B03D-AAFB5A526676}"/>
                </a:ext>
              </a:extLst>
            </p:cNvPr>
            <p:cNvSpPr txBox="1"/>
            <p:nvPr/>
          </p:nvSpPr>
          <p:spPr>
            <a:xfrm>
              <a:off x="7267293" y="3329974"/>
              <a:ext cx="1084031" cy="46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lang="zh-CN" altLang="en-US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41251956-848B-B049-A8C5-13A707D0093B}"/>
              </a:ext>
            </a:extLst>
          </p:cNvPr>
          <p:cNvSpPr txBox="1"/>
          <p:nvPr/>
        </p:nvSpPr>
        <p:spPr>
          <a:xfrm>
            <a:off x="6236293" y="908147"/>
            <a:ext cx="276625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零基础小白</a:t>
            </a:r>
            <a:endParaRPr lang="en-US" altLang="zh-CN" sz="1600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E3C12D7B-C997-C647-A756-BB5EAAD7263C}"/>
              </a:ext>
            </a:extLst>
          </p:cNvPr>
          <p:cNvSpPr txBox="1"/>
          <p:nvPr/>
        </p:nvSpPr>
        <p:spPr>
          <a:xfrm>
            <a:off x="6255302" y="1261719"/>
            <a:ext cx="2747245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想学，担心学不会的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准备从头正式开始学习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B6A31CF-FC87-1947-ADB3-D01FCCC48729}"/>
              </a:ext>
            </a:extLst>
          </p:cNvPr>
          <p:cNvSpPr txBox="1"/>
          <p:nvPr/>
        </p:nvSpPr>
        <p:spPr>
          <a:xfrm>
            <a:off x="7730629" y="3738474"/>
            <a:ext cx="4334371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兴趣爱好，学技术做点东西</a:t>
            </a:r>
            <a:endParaRPr lang="en-US" altLang="zh-CN" sz="1600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B2D7817-8A1E-8840-A0A9-33EE5F10C8B2}"/>
              </a:ext>
            </a:extLst>
          </p:cNvPr>
          <p:cNvSpPr txBox="1"/>
          <p:nvPr/>
        </p:nvSpPr>
        <p:spPr>
          <a:xfrm>
            <a:off x="7749638" y="4018684"/>
            <a:ext cx="2747245" cy="336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开发一个小游戏，开发一个系统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2CA5A01-3B8E-A44A-8562-454310CB5EB4}"/>
              </a:ext>
            </a:extLst>
          </p:cNvPr>
          <p:cNvSpPr txBox="1"/>
          <p:nvPr/>
        </p:nvSpPr>
        <p:spPr>
          <a:xfrm>
            <a:off x="4853166" y="5531017"/>
            <a:ext cx="235621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需要面试的</a:t>
            </a:r>
            <a:endParaRPr lang="en-US" altLang="zh-CN" sz="1600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9CE7855-938B-D845-A562-97E5176F5038}"/>
              </a:ext>
            </a:extLst>
          </p:cNvPr>
          <p:cNvSpPr txBox="1"/>
          <p:nvPr/>
        </p:nvSpPr>
        <p:spPr>
          <a:xfrm>
            <a:off x="4872175" y="5811227"/>
            <a:ext cx="2747245" cy="336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通向高薪的必经之路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C65F4A6-6779-6A4B-8737-6AE849C8D9B5}"/>
              </a:ext>
            </a:extLst>
          </p:cNvPr>
          <p:cNvSpPr txBox="1"/>
          <p:nvPr/>
        </p:nvSpPr>
        <p:spPr>
          <a:xfrm>
            <a:off x="1853266" y="2440664"/>
            <a:ext cx="125071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大学生</a:t>
            </a:r>
            <a:endParaRPr lang="en-US" altLang="zh-CN" sz="1600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289D7F3-68A4-3B48-8C15-DD1DEE8456D0}"/>
              </a:ext>
            </a:extLst>
          </p:cNvPr>
          <p:cNvSpPr txBox="1"/>
          <p:nvPr/>
        </p:nvSpPr>
        <p:spPr>
          <a:xfrm>
            <a:off x="1878512" y="2766096"/>
            <a:ext cx="2747245" cy="336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有志青年，不想躺平的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76F8E0-7D14-094E-00E9-7FC41752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这套课程适合谁学习？</a:t>
            </a:r>
          </a:p>
        </p:txBody>
      </p:sp>
      <p:pic>
        <p:nvPicPr>
          <p:cNvPr id="28" name="Picture 8" descr="https://ss2.bdstatic.com/70cFvnSh_Q1YnxGkpoWK1HF6hhy/it/u=266872718,3508498752&amp;fm=26&amp;gp=0.jpg">
            <a:extLst>
              <a:ext uri="{FF2B5EF4-FFF2-40B4-BE49-F238E27FC236}">
                <a16:creationId xmlns:a16="http://schemas.microsoft.com/office/drawing/2014/main" id="{975FCF50-4444-EA14-9C99-B92087BF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62" y="1345874"/>
            <a:ext cx="928770" cy="9287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s://ss2.bdstatic.com/70cFvnSh_Q1YnxGkpoWK1HF6hhy/it/u=2381351059,309115783&amp;fm=26&amp;gp=0.jpg">
            <a:extLst>
              <a:ext uri="{FF2B5EF4-FFF2-40B4-BE49-F238E27FC236}">
                <a16:creationId xmlns:a16="http://schemas.microsoft.com/office/drawing/2014/main" id="{7B54E990-0E9B-F428-AEFF-A7E5C39BF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18" y="717239"/>
            <a:ext cx="926276" cy="8411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B4A7D4E6-EE19-5F09-6D3F-78BA647666B5}"/>
              </a:ext>
            </a:extLst>
          </p:cNvPr>
          <p:cNvGrpSpPr/>
          <p:nvPr/>
        </p:nvGrpSpPr>
        <p:grpSpPr>
          <a:xfrm>
            <a:off x="5511078" y="3137640"/>
            <a:ext cx="707196" cy="769574"/>
            <a:chOff x="4873620" y="1965325"/>
            <a:chExt cx="269882" cy="293688"/>
          </a:xfrm>
          <a:solidFill>
            <a:srgbClr val="0068B7"/>
          </a:solidFill>
          <a:effectLst/>
        </p:grpSpPr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101759A1-2710-648A-D1CA-945E1573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0331C4"/>
                </a:solidFill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29DDE9BD-8972-D898-6E1B-1A8766465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0331C4"/>
                </a:solidFill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48DE7DAD-99C9-C060-DF5B-25E38712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0331C4"/>
                </a:solidFill>
              </a:endParaRPr>
            </a:p>
          </p:txBody>
        </p:sp>
        <p:sp>
          <p:nvSpPr>
            <p:cNvPr id="67" name="Freeform 505">
              <a:extLst>
                <a:ext uri="{FF2B5EF4-FFF2-40B4-BE49-F238E27FC236}">
                  <a16:creationId xmlns:a16="http://schemas.microsoft.com/office/drawing/2014/main" id="{D3E3E607-BDD9-B993-21EE-BE551132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0331C4"/>
                </a:solidFill>
              </a:endParaRPr>
            </a:p>
          </p:txBody>
        </p:sp>
      </p:grpSp>
      <p:pic>
        <p:nvPicPr>
          <p:cNvPr id="69" name="Picture 6" descr="https://ss0.bdstatic.com/70cFuHSh_Q1YnxGkpoWK1HF6hhy/it/u=660771049,2283388497&amp;fm=26&amp;gp=0.jpg">
            <a:extLst>
              <a:ext uri="{FF2B5EF4-FFF2-40B4-BE49-F238E27FC236}">
                <a16:creationId xmlns:a16="http://schemas.microsoft.com/office/drawing/2014/main" id="{27BBDADB-6328-EB96-5F7C-A77433CFC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15234"/>
          <a:stretch/>
        </p:blipFill>
        <p:spPr bwMode="auto">
          <a:xfrm>
            <a:off x="1847326" y="3158441"/>
            <a:ext cx="2045528" cy="12577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7ED8AF07-98E8-4EE9-6F37-AA11C6E85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73901" y="4463553"/>
            <a:ext cx="1429589" cy="11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1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53822" y="1642167"/>
            <a:ext cx="1652012" cy="2059133"/>
            <a:chOff x="2285732" y="3716686"/>
            <a:chExt cx="2763946" cy="3446339"/>
          </a:xfrm>
        </p:grpSpPr>
        <p:grpSp>
          <p:nvGrpSpPr>
            <p:cNvPr id="14" name="组合 13"/>
            <p:cNvGrpSpPr/>
            <p:nvPr/>
          </p:nvGrpSpPr>
          <p:grpSpPr>
            <a:xfrm>
              <a:off x="2285732" y="3716686"/>
              <a:ext cx="2763946" cy="3446339"/>
              <a:chOff x="3295850" y="1908877"/>
              <a:chExt cx="3738030" cy="4660916"/>
            </a:xfrm>
          </p:grpSpPr>
          <p:sp>
            <p:nvSpPr>
              <p:cNvPr id="18" name="圆角矩形 17"/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728219" y="4347491"/>
              <a:ext cx="1068358" cy="1026902"/>
              <a:chOff x="2711519" y="4342226"/>
              <a:chExt cx="1068358" cy="1026902"/>
            </a:xfrm>
          </p:grpSpPr>
          <p:sp>
            <p:nvSpPr>
              <p:cNvPr id="16" name="文本框 26"/>
              <p:cNvSpPr txBox="1"/>
              <p:nvPr/>
            </p:nvSpPr>
            <p:spPr>
              <a:xfrm>
                <a:off x="2711519" y="4342226"/>
                <a:ext cx="1031436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4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7" name="文本框 27"/>
              <p:cNvSpPr txBox="1"/>
              <p:nvPr/>
            </p:nvSpPr>
            <p:spPr>
              <a:xfrm>
                <a:off x="2738817" y="4957032"/>
                <a:ext cx="1041060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STEP</a:t>
                </a:r>
                <a:endParaRPr lang="zh-CN" altLang="en-US" sz="10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042341" y="3429000"/>
            <a:ext cx="1646319" cy="2059133"/>
            <a:chOff x="3885937" y="2769115"/>
            <a:chExt cx="2754422" cy="3446339"/>
          </a:xfrm>
        </p:grpSpPr>
        <p:grpSp>
          <p:nvGrpSpPr>
            <p:cNvPr id="25" name="组合 24"/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29" name="圆角矩形 28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352303" y="3414855"/>
              <a:ext cx="1045498" cy="1026902"/>
              <a:chOff x="2734379" y="4342226"/>
              <a:chExt cx="1045498" cy="1026902"/>
            </a:xfrm>
          </p:grpSpPr>
          <p:sp>
            <p:nvSpPr>
              <p:cNvPr id="27" name="文本框 32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03</a:t>
                </a:r>
                <a:endParaRPr lang="zh-CN" altLang="en-US" sz="2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文本框 33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STEP</a:t>
                </a:r>
                <a:endParaRPr lang="zh-CN" altLang="en-US" sz="1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009440" y="1634164"/>
            <a:ext cx="1646319" cy="2059133"/>
            <a:chOff x="5489223" y="1837839"/>
            <a:chExt cx="2754422" cy="3446339"/>
          </a:xfrm>
        </p:grpSpPr>
        <p:grpSp>
          <p:nvGrpSpPr>
            <p:cNvPr id="39" name="组合 38"/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43" name="圆角矩形 42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5937544" y="2483578"/>
              <a:ext cx="1045498" cy="1026902"/>
              <a:chOff x="2734379" y="4342226"/>
              <a:chExt cx="1045498" cy="1026902"/>
            </a:xfrm>
          </p:grpSpPr>
          <p:sp>
            <p:nvSpPr>
              <p:cNvPr id="41" name="文本框 35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4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2" name="文本框 36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STEP</a:t>
                </a:r>
                <a:endParaRPr lang="zh-CN" altLang="en-US" sz="10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000171" y="3429000"/>
            <a:ext cx="1646319" cy="2059133"/>
            <a:chOff x="7094696" y="911444"/>
            <a:chExt cx="2754422" cy="3446339"/>
          </a:xfrm>
        </p:grpSpPr>
        <p:grpSp>
          <p:nvGrpSpPr>
            <p:cNvPr id="49" name="组合 48"/>
            <p:cNvGrpSpPr/>
            <p:nvPr/>
          </p:nvGrpSpPr>
          <p:grpSpPr>
            <a:xfrm>
              <a:off x="7094696" y="911444"/>
              <a:ext cx="2754422" cy="3446339"/>
              <a:chOff x="3295850" y="1895995"/>
              <a:chExt cx="3725149" cy="4660916"/>
            </a:xfrm>
          </p:grpSpPr>
          <p:sp>
            <p:nvSpPr>
              <p:cNvPr id="53" name="圆角矩形 52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7551706" y="1553014"/>
              <a:ext cx="1045498" cy="1026902"/>
              <a:chOff x="2734379" y="4342226"/>
              <a:chExt cx="1045498" cy="1026902"/>
            </a:xfrm>
          </p:grpSpPr>
          <p:sp>
            <p:nvSpPr>
              <p:cNvPr id="51" name="文本框 38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04</a:t>
                </a:r>
                <a:endParaRPr lang="zh-CN" altLang="en-US" sz="2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" name="文本框 39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STEP</a:t>
                </a:r>
                <a:endParaRPr lang="zh-CN" altLang="en-US" sz="1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 flipV="1">
            <a:off x="7256247" y="1651742"/>
            <a:ext cx="2439004" cy="732306"/>
            <a:chOff x="5246304" y="4593021"/>
            <a:chExt cx="2438687" cy="732476"/>
          </a:xfrm>
        </p:grpSpPr>
        <p:sp>
          <p:nvSpPr>
            <p:cNvPr id="58" name="椭圆 57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flipH="1" flipV="1">
            <a:off x="1570459" y="1640910"/>
            <a:ext cx="2439004" cy="732306"/>
            <a:chOff x="5246304" y="4593021"/>
            <a:chExt cx="2438687" cy="732476"/>
          </a:xfrm>
        </p:grpSpPr>
        <p:sp>
          <p:nvSpPr>
            <p:cNvPr id="61" name="椭圆 6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110300" y="4451238"/>
            <a:ext cx="2439004" cy="732306"/>
            <a:chOff x="5246304" y="4593021"/>
            <a:chExt cx="2438687" cy="732476"/>
          </a:xfrm>
        </p:grpSpPr>
        <p:sp>
          <p:nvSpPr>
            <p:cNvPr id="81" name="椭圆 8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 flipH="1">
            <a:off x="1669265" y="4425886"/>
            <a:ext cx="2439004" cy="732306"/>
            <a:chOff x="5246304" y="4593021"/>
            <a:chExt cx="2438687" cy="732476"/>
          </a:xfrm>
        </p:grpSpPr>
        <p:sp>
          <p:nvSpPr>
            <p:cNvPr id="84" name="椭圆 8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AF7CA0C4-3168-FF4B-B89E-1D9811360CA9}"/>
              </a:ext>
            </a:extLst>
          </p:cNvPr>
          <p:cNvSpPr txBox="1"/>
          <p:nvPr/>
        </p:nvSpPr>
        <p:spPr>
          <a:xfrm>
            <a:off x="7500792" y="1834397"/>
            <a:ext cx="209969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b="1" spc="60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适合谁学？</a:t>
            </a:r>
            <a:endParaRPr lang="en-US" altLang="zh-CN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01AE02A-8153-7842-915F-D82EC1B5156A}"/>
              </a:ext>
            </a:extLst>
          </p:cNvPr>
          <p:cNvSpPr txBox="1"/>
          <p:nvPr/>
        </p:nvSpPr>
        <p:spPr>
          <a:xfrm>
            <a:off x="7761868" y="4651476"/>
            <a:ext cx="277472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课程特色、亮点</a:t>
            </a:r>
            <a:endParaRPr lang="en-US" altLang="zh-CN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17F7C37-62E5-2047-B249-FC0E19B25AEF}"/>
              </a:ext>
            </a:extLst>
          </p:cNvPr>
          <p:cNvSpPr txBox="1"/>
          <p:nvPr/>
        </p:nvSpPr>
        <p:spPr>
          <a:xfrm>
            <a:off x="1669265" y="1834397"/>
            <a:ext cx="151767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b="1" spc="60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课程背景</a:t>
            </a:r>
            <a:endParaRPr lang="en-US" altLang="zh-CN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019E51E-2F21-DA44-8762-C9ACF144F7C7}"/>
              </a:ext>
            </a:extLst>
          </p:cNvPr>
          <p:cNvSpPr txBox="1"/>
          <p:nvPr/>
        </p:nvSpPr>
        <p:spPr>
          <a:xfrm>
            <a:off x="1273218" y="4623524"/>
            <a:ext cx="190207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spc="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课程安排</a:t>
            </a:r>
            <a:endParaRPr lang="en-US" altLang="zh-CN" b="1" spc="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1AA76E2-FFAD-E344-9D6A-F7074F1769B0}"/>
              </a:ext>
            </a:extLst>
          </p:cNvPr>
          <p:cNvGrpSpPr/>
          <p:nvPr/>
        </p:nvGrpSpPr>
        <p:grpSpPr>
          <a:xfrm>
            <a:off x="394568" y="335000"/>
            <a:ext cx="4613689" cy="500191"/>
            <a:chOff x="394568" y="335000"/>
            <a:chExt cx="4613689" cy="500191"/>
          </a:xfrm>
        </p:grpSpPr>
        <p:pic>
          <p:nvPicPr>
            <p:cNvPr id="78" name="图形 77" descr="便携式计算机 纯色填充">
              <a:extLst>
                <a:ext uri="{FF2B5EF4-FFF2-40B4-BE49-F238E27FC236}">
                  <a16:creationId xmlns:a16="http://schemas.microsoft.com/office/drawing/2014/main" id="{D2D36032-45ED-BF4B-856B-02129D7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4568" y="335000"/>
              <a:ext cx="500191" cy="500191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20666C4-C37B-A643-A9D1-AD3EB97226DB}"/>
                </a:ext>
              </a:extLst>
            </p:cNvPr>
            <p:cNvSpPr txBox="1"/>
            <p:nvPr/>
          </p:nvSpPr>
          <p:spPr>
            <a:xfrm>
              <a:off x="894759" y="419432"/>
              <a:ext cx="41134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b="1" spc="600">
                  <a:solidFill>
                    <a:srgbClr val="1F3F6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dirty="0" err="1">
                  <a:solidFill>
                    <a:srgbClr val="C00000"/>
                  </a:solidFill>
                </a:rPr>
                <a:t>AI+Java</a:t>
              </a:r>
              <a:r>
                <a:rPr lang="zh-CN" altLang="en-US" dirty="0">
                  <a:solidFill>
                    <a:srgbClr val="C00000"/>
                  </a:solidFill>
                </a:rPr>
                <a:t>从入门至大牛教程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650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3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形状4">
            <a:extLst>
              <a:ext uri="{FF2B5EF4-FFF2-40B4-BE49-F238E27FC236}">
                <a16:creationId xmlns:a16="http://schemas.microsoft.com/office/drawing/2014/main" id="{9E9A4E56-670F-047B-440D-4ADF3E29A254}"/>
              </a:ext>
            </a:extLst>
          </p:cNvPr>
          <p:cNvSpPr/>
          <p:nvPr/>
        </p:nvSpPr>
        <p:spPr>
          <a:xfrm>
            <a:off x="1479968" y="2168560"/>
            <a:ext cx="9544449" cy="334926"/>
          </a:xfrm>
          <a:prstGeom prst="rightArrow">
            <a:avLst>
              <a:gd name="adj1" fmla="val 59701"/>
              <a:gd name="adj2" fmla="val 50000"/>
            </a:avLst>
          </a:prstGeom>
          <a:solidFill>
            <a:srgbClr val="52C3CB"/>
          </a:solidFill>
          <a:ln w="190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/>
          </a:p>
        </p:txBody>
      </p:sp>
      <p:sp>
        <p:nvSpPr>
          <p:cNvPr id="12" name="形状16">
            <a:extLst>
              <a:ext uri="{FF2B5EF4-FFF2-40B4-BE49-F238E27FC236}">
                <a16:creationId xmlns:a16="http://schemas.microsoft.com/office/drawing/2014/main" id="{F1068DCD-502B-720D-EBE8-50C257188CE6}"/>
              </a:ext>
            </a:extLst>
          </p:cNvPr>
          <p:cNvSpPr/>
          <p:nvPr/>
        </p:nvSpPr>
        <p:spPr bwMode="auto">
          <a:xfrm>
            <a:off x="3168051" y="2049428"/>
            <a:ext cx="484257" cy="484257"/>
          </a:xfrm>
          <a:custGeom>
            <a:avLst/>
            <a:gdLst>
              <a:gd name="T0" fmla="*/ 769 w 1538"/>
              <a:gd name="T1" fmla="*/ 0 h 1539"/>
              <a:gd name="T2" fmla="*/ 757 w 1538"/>
              <a:gd name="T3" fmla="*/ 0 h 1539"/>
              <a:gd name="T4" fmla="*/ 0 w 1538"/>
              <a:gd name="T5" fmla="*/ 769 h 1539"/>
              <a:gd name="T6" fmla="*/ 757 w 1538"/>
              <a:gd name="T7" fmla="*/ 1537 h 1539"/>
              <a:gd name="T8" fmla="*/ 769 w 1538"/>
              <a:gd name="T9" fmla="*/ 1538 h 1539"/>
              <a:gd name="T10" fmla="*/ 1537 w 1538"/>
              <a:gd name="T11" fmla="*/ 769 h 1539"/>
              <a:gd name="T12" fmla="*/ 769 w 1538"/>
              <a:gd name="T13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8" h="1539">
                <a:moveTo>
                  <a:pt x="769" y="0"/>
                </a:moveTo>
                <a:cubicBezTo>
                  <a:pt x="765" y="0"/>
                  <a:pt x="761" y="0"/>
                  <a:pt x="757" y="0"/>
                </a:cubicBezTo>
                <a:cubicBezTo>
                  <a:pt x="338" y="7"/>
                  <a:pt x="0" y="348"/>
                  <a:pt x="0" y="769"/>
                </a:cubicBezTo>
                <a:cubicBezTo>
                  <a:pt x="0" y="1189"/>
                  <a:pt x="338" y="1531"/>
                  <a:pt x="757" y="1537"/>
                </a:cubicBezTo>
                <a:cubicBezTo>
                  <a:pt x="761" y="1537"/>
                  <a:pt x="765" y="1538"/>
                  <a:pt x="769" y="1538"/>
                </a:cubicBezTo>
                <a:cubicBezTo>
                  <a:pt x="1193" y="1538"/>
                  <a:pt x="1537" y="1193"/>
                  <a:pt x="1537" y="769"/>
                </a:cubicBezTo>
                <a:cubicBezTo>
                  <a:pt x="1537" y="344"/>
                  <a:pt x="1193" y="0"/>
                  <a:pt x="769" y="0"/>
                </a:cubicBezTo>
              </a:path>
            </a:pathLst>
          </a:cu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 cap="flat">
            <a:solidFill>
              <a:srgbClr val="F2F2F2"/>
            </a:solidFill>
            <a:bevel/>
            <a:headEnd/>
            <a:tailEnd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txBody>
          <a:bodyPr wrap="none" anchor="ctr"/>
          <a:lstStyle/>
          <a:p>
            <a:r>
              <a:rPr lang="en-US" altLang="zh-CN" dirty="0">
                <a:solidFill>
                  <a:srgbClr val="000000"/>
                </a:solidFill>
              </a:rPr>
              <a:t>01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形状16">
            <a:extLst>
              <a:ext uri="{FF2B5EF4-FFF2-40B4-BE49-F238E27FC236}">
                <a16:creationId xmlns:a16="http://schemas.microsoft.com/office/drawing/2014/main" id="{65ACB156-1225-D38F-0733-CD083BBCDD5E}"/>
              </a:ext>
            </a:extLst>
          </p:cNvPr>
          <p:cNvSpPr/>
          <p:nvPr/>
        </p:nvSpPr>
        <p:spPr bwMode="auto">
          <a:xfrm>
            <a:off x="6785879" y="2024406"/>
            <a:ext cx="484257" cy="484257"/>
          </a:xfrm>
          <a:custGeom>
            <a:avLst/>
            <a:gdLst>
              <a:gd name="T0" fmla="*/ 769 w 1538"/>
              <a:gd name="T1" fmla="*/ 0 h 1539"/>
              <a:gd name="T2" fmla="*/ 757 w 1538"/>
              <a:gd name="T3" fmla="*/ 0 h 1539"/>
              <a:gd name="T4" fmla="*/ 0 w 1538"/>
              <a:gd name="T5" fmla="*/ 769 h 1539"/>
              <a:gd name="T6" fmla="*/ 757 w 1538"/>
              <a:gd name="T7" fmla="*/ 1537 h 1539"/>
              <a:gd name="T8" fmla="*/ 769 w 1538"/>
              <a:gd name="T9" fmla="*/ 1538 h 1539"/>
              <a:gd name="T10" fmla="*/ 1537 w 1538"/>
              <a:gd name="T11" fmla="*/ 769 h 1539"/>
              <a:gd name="T12" fmla="*/ 769 w 1538"/>
              <a:gd name="T13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8" h="1539">
                <a:moveTo>
                  <a:pt x="769" y="0"/>
                </a:moveTo>
                <a:cubicBezTo>
                  <a:pt x="765" y="0"/>
                  <a:pt x="761" y="0"/>
                  <a:pt x="757" y="0"/>
                </a:cubicBezTo>
                <a:cubicBezTo>
                  <a:pt x="338" y="7"/>
                  <a:pt x="0" y="348"/>
                  <a:pt x="0" y="769"/>
                </a:cubicBezTo>
                <a:cubicBezTo>
                  <a:pt x="0" y="1189"/>
                  <a:pt x="338" y="1531"/>
                  <a:pt x="757" y="1537"/>
                </a:cubicBezTo>
                <a:cubicBezTo>
                  <a:pt x="761" y="1537"/>
                  <a:pt x="765" y="1538"/>
                  <a:pt x="769" y="1538"/>
                </a:cubicBezTo>
                <a:cubicBezTo>
                  <a:pt x="1193" y="1538"/>
                  <a:pt x="1537" y="1193"/>
                  <a:pt x="1537" y="769"/>
                </a:cubicBezTo>
                <a:cubicBezTo>
                  <a:pt x="1537" y="344"/>
                  <a:pt x="1193" y="0"/>
                  <a:pt x="769" y="0"/>
                </a:cubicBezTo>
              </a:path>
            </a:pathLst>
          </a:cu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 cap="flat">
            <a:solidFill>
              <a:srgbClr val="F2F2F2"/>
            </a:solidFill>
            <a:bevel/>
            <a:headEnd/>
            <a:tailEnd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txBody>
          <a:bodyPr wrap="none" anchor="ctr"/>
          <a:lstStyle/>
          <a:p>
            <a:r>
              <a:rPr lang="en-US" altLang="zh-CN" dirty="0">
                <a:solidFill>
                  <a:srgbClr val="000000"/>
                </a:solidFill>
              </a:rPr>
              <a:t>02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形状16">
            <a:extLst>
              <a:ext uri="{FF2B5EF4-FFF2-40B4-BE49-F238E27FC236}">
                <a16:creationId xmlns:a16="http://schemas.microsoft.com/office/drawing/2014/main" id="{881C2BD2-4DF5-6851-CC5F-A528D4D5E9AE}"/>
              </a:ext>
            </a:extLst>
          </p:cNvPr>
          <p:cNvSpPr/>
          <p:nvPr/>
        </p:nvSpPr>
        <p:spPr bwMode="auto">
          <a:xfrm>
            <a:off x="9558792" y="2034401"/>
            <a:ext cx="484257" cy="484257"/>
          </a:xfrm>
          <a:custGeom>
            <a:avLst/>
            <a:gdLst>
              <a:gd name="T0" fmla="*/ 769 w 1538"/>
              <a:gd name="T1" fmla="*/ 0 h 1539"/>
              <a:gd name="T2" fmla="*/ 757 w 1538"/>
              <a:gd name="T3" fmla="*/ 0 h 1539"/>
              <a:gd name="T4" fmla="*/ 0 w 1538"/>
              <a:gd name="T5" fmla="*/ 769 h 1539"/>
              <a:gd name="T6" fmla="*/ 757 w 1538"/>
              <a:gd name="T7" fmla="*/ 1537 h 1539"/>
              <a:gd name="T8" fmla="*/ 769 w 1538"/>
              <a:gd name="T9" fmla="*/ 1538 h 1539"/>
              <a:gd name="T10" fmla="*/ 1537 w 1538"/>
              <a:gd name="T11" fmla="*/ 769 h 1539"/>
              <a:gd name="T12" fmla="*/ 769 w 1538"/>
              <a:gd name="T13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8" h="1539">
                <a:moveTo>
                  <a:pt x="769" y="0"/>
                </a:moveTo>
                <a:cubicBezTo>
                  <a:pt x="765" y="0"/>
                  <a:pt x="761" y="0"/>
                  <a:pt x="757" y="0"/>
                </a:cubicBezTo>
                <a:cubicBezTo>
                  <a:pt x="338" y="7"/>
                  <a:pt x="0" y="348"/>
                  <a:pt x="0" y="769"/>
                </a:cubicBezTo>
                <a:cubicBezTo>
                  <a:pt x="0" y="1189"/>
                  <a:pt x="338" y="1531"/>
                  <a:pt x="757" y="1537"/>
                </a:cubicBezTo>
                <a:cubicBezTo>
                  <a:pt x="761" y="1537"/>
                  <a:pt x="765" y="1538"/>
                  <a:pt x="769" y="1538"/>
                </a:cubicBezTo>
                <a:cubicBezTo>
                  <a:pt x="1193" y="1538"/>
                  <a:pt x="1537" y="1193"/>
                  <a:pt x="1537" y="769"/>
                </a:cubicBezTo>
                <a:cubicBezTo>
                  <a:pt x="1537" y="344"/>
                  <a:pt x="1193" y="0"/>
                  <a:pt x="769" y="0"/>
                </a:cubicBezTo>
              </a:path>
            </a:pathLst>
          </a:cu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 cap="flat">
            <a:solidFill>
              <a:srgbClr val="F2F2F2"/>
            </a:solidFill>
            <a:bevel/>
            <a:headEnd/>
            <a:tailEnd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txBody>
          <a:bodyPr wrap="none" anchor="ctr"/>
          <a:lstStyle/>
          <a:p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. . .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F7C569A9-33D7-B474-FA1C-66433064D9B9}"/>
              </a:ext>
            </a:extLst>
          </p:cNvPr>
          <p:cNvCxnSpPr>
            <a:cxnSpLocks/>
          </p:cNvCxnSpPr>
          <p:nvPr/>
        </p:nvCxnSpPr>
        <p:spPr>
          <a:xfrm>
            <a:off x="3422632" y="2593444"/>
            <a:ext cx="0" cy="418851"/>
          </a:xfrm>
          <a:prstGeom prst="line">
            <a:avLst/>
          </a:prstGeom>
          <a:ln>
            <a:solidFill>
              <a:srgbClr val="E84C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15">
            <a:extLst>
              <a:ext uri="{FF2B5EF4-FFF2-40B4-BE49-F238E27FC236}">
                <a16:creationId xmlns:a16="http://schemas.microsoft.com/office/drawing/2014/main" id="{87C084A5-FE16-73B9-F3DC-27CDF5E23713}"/>
              </a:ext>
            </a:extLst>
          </p:cNvPr>
          <p:cNvSpPr/>
          <p:nvPr/>
        </p:nvSpPr>
        <p:spPr>
          <a:xfrm>
            <a:off x="3384750" y="2509247"/>
            <a:ext cx="75764" cy="7576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A311188-0447-5AF6-0450-6EECFBBAB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8277" y="1778542"/>
            <a:ext cx="1198376" cy="995976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F14F592C-8CFC-53AA-3A1C-3A6DDFF2AD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26393" y="31998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9331F9DE-972C-A39E-A218-A2ECDFCD0E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78793" y="33522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717BA93-7817-0FEF-042B-D8582EF60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99355" y="3717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8B1F947-F46B-0547-2E04-DE8342AC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88" y="2893163"/>
            <a:ext cx="1752923" cy="313681"/>
          </a:xfrm>
          <a:prstGeom prst="rect">
            <a:avLst/>
          </a:prstGeom>
        </p:spPr>
      </p:pic>
      <p:cxnSp>
        <p:nvCxnSpPr>
          <p:cNvPr id="32" name="Straight Connector 38">
            <a:extLst>
              <a:ext uri="{FF2B5EF4-FFF2-40B4-BE49-F238E27FC236}">
                <a16:creationId xmlns:a16="http://schemas.microsoft.com/office/drawing/2014/main" id="{58D3E531-F9A0-A0CB-3A63-5289BD1BB5A1}"/>
              </a:ext>
            </a:extLst>
          </p:cNvPr>
          <p:cNvCxnSpPr>
            <a:cxnSpLocks/>
          </p:cNvCxnSpPr>
          <p:nvPr/>
        </p:nvCxnSpPr>
        <p:spPr>
          <a:xfrm>
            <a:off x="7046030" y="2578393"/>
            <a:ext cx="0" cy="377443"/>
          </a:xfrm>
          <a:prstGeom prst="line">
            <a:avLst/>
          </a:prstGeom>
          <a:ln>
            <a:solidFill>
              <a:srgbClr val="E84C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5">
            <a:extLst>
              <a:ext uri="{FF2B5EF4-FFF2-40B4-BE49-F238E27FC236}">
                <a16:creationId xmlns:a16="http://schemas.microsoft.com/office/drawing/2014/main" id="{7DB1DC33-0C07-4CBC-2948-B1489D77006E}"/>
              </a:ext>
            </a:extLst>
          </p:cNvPr>
          <p:cNvSpPr/>
          <p:nvPr/>
        </p:nvSpPr>
        <p:spPr>
          <a:xfrm>
            <a:off x="7007315" y="2495803"/>
            <a:ext cx="75764" cy="7576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7E1B1D52-7B25-B16F-2B05-702479E28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418" y="1960724"/>
            <a:ext cx="375299" cy="75059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4D420C6A-D760-5DB2-7D79-4A082F2B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593" y="2893163"/>
            <a:ext cx="2195086" cy="335915"/>
          </a:xfrm>
          <a:prstGeom prst="rect">
            <a:avLst/>
          </a:prstGeom>
        </p:spPr>
      </p:pic>
      <p:sp>
        <p:nvSpPr>
          <p:cNvPr id="66" name="!!!collection">
            <a:extLst>
              <a:ext uri="{FF2B5EF4-FFF2-40B4-BE49-F238E27FC236}">
                <a16:creationId xmlns:a16="http://schemas.microsoft.com/office/drawing/2014/main" id="{ABB65784-6DB6-0EAE-17F8-532E37261BD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605866" y="1354015"/>
            <a:ext cx="1998287" cy="428052"/>
          </a:xfrm>
          <a:prstGeom prst="roundRect">
            <a:avLst>
              <a:gd name="adj" fmla="val 24210"/>
            </a:avLst>
          </a:prstGeom>
          <a:solidFill>
            <a:srgbClr val="0331C4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lvl="0"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总共</a:t>
            </a:r>
            <a:r>
              <a:rPr lang="en-US" altLang="zh-CN" sz="1600" b="1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  <a:r>
              <a:rPr lang="zh-CN" altLang="en-US" sz="1600" b="1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天课时</a:t>
            </a:r>
            <a:endParaRPr lang="en-US" altLang="zh-CN" sz="1600" b="1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F1CE26-6A8C-0C84-C722-CB443F59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课程安排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F5225E-29FE-A502-233A-318BDA8A4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223" y="3401972"/>
            <a:ext cx="2844985" cy="3062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36045F-FA27-4CC0-24B3-5E0266CD6C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498" y="3550674"/>
            <a:ext cx="5761219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8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6" grpId="0" animBg="1"/>
      <p:bldP spid="25" grpId="0" animBg="1"/>
      <p:bldP spid="33" grpId="0" animBg="1"/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53822" y="1642167"/>
            <a:ext cx="1652012" cy="2059133"/>
            <a:chOff x="2285732" y="3716686"/>
            <a:chExt cx="2763946" cy="3446339"/>
          </a:xfrm>
        </p:grpSpPr>
        <p:grpSp>
          <p:nvGrpSpPr>
            <p:cNvPr id="14" name="组合 13"/>
            <p:cNvGrpSpPr/>
            <p:nvPr/>
          </p:nvGrpSpPr>
          <p:grpSpPr>
            <a:xfrm>
              <a:off x="2285732" y="3716686"/>
              <a:ext cx="2763946" cy="3446339"/>
              <a:chOff x="3295850" y="1908877"/>
              <a:chExt cx="3738030" cy="4660916"/>
            </a:xfrm>
          </p:grpSpPr>
          <p:sp>
            <p:nvSpPr>
              <p:cNvPr id="18" name="圆角矩形 17"/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728219" y="4347491"/>
              <a:ext cx="1068358" cy="1026902"/>
              <a:chOff x="2711519" y="4342226"/>
              <a:chExt cx="1068358" cy="1026902"/>
            </a:xfrm>
          </p:grpSpPr>
          <p:sp>
            <p:nvSpPr>
              <p:cNvPr id="16" name="文本框 26"/>
              <p:cNvSpPr txBox="1"/>
              <p:nvPr/>
            </p:nvSpPr>
            <p:spPr>
              <a:xfrm>
                <a:off x="2711519" y="4342226"/>
                <a:ext cx="1031436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4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7" name="文本框 27"/>
              <p:cNvSpPr txBox="1"/>
              <p:nvPr/>
            </p:nvSpPr>
            <p:spPr>
              <a:xfrm>
                <a:off x="2738817" y="4957032"/>
                <a:ext cx="1041060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STEP</a:t>
                </a:r>
                <a:endParaRPr lang="zh-CN" altLang="en-US" sz="10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042341" y="3429000"/>
            <a:ext cx="1646319" cy="2059133"/>
            <a:chOff x="3885937" y="2769115"/>
            <a:chExt cx="2754422" cy="3446339"/>
          </a:xfrm>
        </p:grpSpPr>
        <p:grpSp>
          <p:nvGrpSpPr>
            <p:cNvPr id="25" name="组合 24"/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29" name="圆角矩形 28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352303" y="3414855"/>
              <a:ext cx="1045498" cy="1026902"/>
              <a:chOff x="2734379" y="4342226"/>
              <a:chExt cx="1045498" cy="1026902"/>
            </a:xfrm>
          </p:grpSpPr>
          <p:sp>
            <p:nvSpPr>
              <p:cNvPr id="27" name="文本框 32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03</a:t>
                </a:r>
                <a:endParaRPr lang="zh-CN" altLang="en-US" sz="2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文本框 33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STEP</a:t>
                </a:r>
                <a:endParaRPr lang="zh-CN" altLang="en-US" sz="1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009440" y="1634164"/>
            <a:ext cx="1646319" cy="2059133"/>
            <a:chOff x="5489223" y="1837839"/>
            <a:chExt cx="2754422" cy="3446339"/>
          </a:xfrm>
        </p:grpSpPr>
        <p:grpSp>
          <p:nvGrpSpPr>
            <p:cNvPr id="39" name="组合 38"/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43" name="圆角矩形 42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5937544" y="2483578"/>
              <a:ext cx="1045498" cy="1026902"/>
              <a:chOff x="2734379" y="4342226"/>
              <a:chExt cx="1045498" cy="1026902"/>
            </a:xfrm>
          </p:grpSpPr>
          <p:sp>
            <p:nvSpPr>
              <p:cNvPr id="41" name="文本框 35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4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2" name="文本框 36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STEP</a:t>
                </a:r>
                <a:endParaRPr lang="zh-CN" altLang="en-US" sz="10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000171" y="3429000"/>
            <a:ext cx="1646319" cy="2059133"/>
            <a:chOff x="7094696" y="911444"/>
            <a:chExt cx="2754422" cy="3446339"/>
          </a:xfrm>
        </p:grpSpPr>
        <p:grpSp>
          <p:nvGrpSpPr>
            <p:cNvPr id="49" name="组合 48"/>
            <p:cNvGrpSpPr/>
            <p:nvPr/>
          </p:nvGrpSpPr>
          <p:grpSpPr>
            <a:xfrm>
              <a:off x="7094696" y="911444"/>
              <a:ext cx="2754422" cy="3446339"/>
              <a:chOff x="3295850" y="1895995"/>
              <a:chExt cx="3725149" cy="4660916"/>
            </a:xfrm>
          </p:grpSpPr>
          <p:sp>
            <p:nvSpPr>
              <p:cNvPr id="53" name="圆角矩形 52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03F6E"/>
              </a:solidFill>
              <a:ln w="25400">
                <a:solidFill>
                  <a:srgbClr val="203F6E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 b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7551706" y="1553014"/>
              <a:ext cx="1045498" cy="1026902"/>
              <a:chOff x="2734379" y="4342226"/>
              <a:chExt cx="1045498" cy="1026902"/>
            </a:xfrm>
          </p:grpSpPr>
          <p:sp>
            <p:nvSpPr>
              <p:cNvPr id="51" name="文本框 38"/>
              <p:cNvSpPr txBox="1"/>
              <p:nvPr/>
            </p:nvSpPr>
            <p:spPr>
              <a:xfrm>
                <a:off x="2734379" y="4342226"/>
                <a:ext cx="1031437" cy="77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04</a:t>
                </a:r>
                <a:endParaRPr lang="zh-CN" altLang="en-US" sz="2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" name="文本框 39"/>
              <p:cNvSpPr txBox="1"/>
              <p:nvPr/>
            </p:nvSpPr>
            <p:spPr>
              <a:xfrm>
                <a:off x="2738818" y="4957032"/>
                <a:ext cx="1041059" cy="412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STEP</a:t>
                </a:r>
                <a:endParaRPr lang="zh-CN" altLang="en-US" sz="1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 flipV="1">
            <a:off x="7256247" y="1651742"/>
            <a:ext cx="2439004" cy="732306"/>
            <a:chOff x="5246304" y="4593021"/>
            <a:chExt cx="2438687" cy="732476"/>
          </a:xfrm>
        </p:grpSpPr>
        <p:sp>
          <p:nvSpPr>
            <p:cNvPr id="58" name="椭圆 57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flipH="1" flipV="1">
            <a:off x="1570459" y="1640910"/>
            <a:ext cx="2439004" cy="732306"/>
            <a:chOff x="5246304" y="4593021"/>
            <a:chExt cx="2438687" cy="732476"/>
          </a:xfrm>
        </p:grpSpPr>
        <p:sp>
          <p:nvSpPr>
            <p:cNvPr id="61" name="椭圆 6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110300" y="4451238"/>
            <a:ext cx="2439004" cy="732306"/>
            <a:chOff x="5246304" y="4593021"/>
            <a:chExt cx="2438687" cy="732476"/>
          </a:xfrm>
        </p:grpSpPr>
        <p:sp>
          <p:nvSpPr>
            <p:cNvPr id="81" name="椭圆 8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 flipH="1">
            <a:off x="1669265" y="4425886"/>
            <a:ext cx="2439004" cy="732306"/>
            <a:chOff x="5246304" y="4593021"/>
            <a:chExt cx="2438687" cy="732476"/>
          </a:xfrm>
        </p:grpSpPr>
        <p:sp>
          <p:nvSpPr>
            <p:cNvPr id="84" name="椭圆 8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AF7CA0C4-3168-FF4B-B89E-1D9811360CA9}"/>
              </a:ext>
            </a:extLst>
          </p:cNvPr>
          <p:cNvSpPr txBox="1"/>
          <p:nvPr/>
        </p:nvSpPr>
        <p:spPr>
          <a:xfrm>
            <a:off x="7470472" y="1817592"/>
            <a:ext cx="209969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b="1" spc="60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适合谁学？</a:t>
            </a:r>
            <a:endParaRPr lang="en-US" altLang="zh-CN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01AE02A-8153-7842-915F-D82EC1B5156A}"/>
              </a:ext>
            </a:extLst>
          </p:cNvPr>
          <p:cNvSpPr txBox="1"/>
          <p:nvPr/>
        </p:nvSpPr>
        <p:spPr>
          <a:xfrm>
            <a:off x="7761868" y="4651476"/>
            <a:ext cx="277472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课程特色、亮点</a:t>
            </a:r>
            <a:endParaRPr lang="en-US" altLang="zh-CN" b="1" spc="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17F7C37-62E5-2047-B249-FC0E19B25AEF}"/>
              </a:ext>
            </a:extLst>
          </p:cNvPr>
          <p:cNvSpPr txBox="1"/>
          <p:nvPr/>
        </p:nvSpPr>
        <p:spPr>
          <a:xfrm>
            <a:off x="1669265" y="1834397"/>
            <a:ext cx="151767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课程背景</a:t>
            </a:r>
            <a:endParaRPr lang="en-US" altLang="zh-CN" b="1" spc="600" dirty="0">
              <a:solidFill>
                <a:srgbClr val="1F3F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019E51E-2F21-DA44-8762-C9ACF144F7C7}"/>
              </a:ext>
            </a:extLst>
          </p:cNvPr>
          <p:cNvSpPr txBox="1"/>
          <p:nvPr/>
        </p:nvSpPr>
        <p:spPr>
          <a:xfrm>
            <a:off x="1273218" y="4623524"/>
            <a:ext cx="190207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b="1" spc="60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课程安排</a:t>
            </a:r>
            <a:endParaRPr lang="en-US" altLang="zh-CN" dirty="0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1AA76E2-FFAD-E344-9D6A-F7074F1769B0}"/>
              </a:ext>
            </a:extLst>
          </p:cNvPr>
          <p:cNvGrpSpPr/>
          <p:nvPr/>
        </p:nvGrpSpPr>
        <p:grpSpPr>
          <a:xfrm>
            <a:off x="394568" y="335000"/>
            <a:ext cx="4613689" cy="500191"/>
            <a:chOff x="394568" y="335000"/>
            <a:chExt cx="4613689" cy="500191"/>
          </a:xfrm>
        </p:grpSpPr>
        <p:pic>
          <p:nvPicPr>
            <p:cNvPr id="78" name="图形 77" descr="便携式计算机 纯色填充">
              <a:extLst>
                <a:ext uri="{FF2B5EF4-FFF2-40B4-BE49-F238E27FC236}">
                  <a16:creationId xmlns:a16="http://schemas.microsoft.com/office/drawing/2014/main" id="{D2D36032-45ED-BF4B-856B-02129D7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4568" y="335000"/>
              <a:ext cx="500191" cy="500191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20666C4-C37B-A643-A9D1-AD3EB97226DB}"/>
                </a:ext>
              </a:extLst>
            </p:cNvPr>
            <p:cNvSpPr txBox="1"/>
            <p:nvPr/>
          </p:nvSpPr>
          <p:spPr>
            <a:xfrm>
              <a:off x="894759" y="419432"/>
              <a:ext cx="41134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b="1" spc="600">
                  <a:solidFill>
                    <a:srgbClr val="1F3F6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dirty="0" err="1">
                  <a:solidFill>
                    <a:srgbClr val="C00000"/>
                  </a:solidFill>
                </a:rPr>
                <a:t>AI+Java</a:t>
              </a:r>
              <a:r>
                <a:rPr lang="zh-CN" altLang="en-US" dirty="0">
                  <a:solidFill>
                    <a:srgbClr val="C00000"/>
                  </a:solidFill>
                </a:rPr>
                <a:t>从入门至大牛教程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24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3" grpId="0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1511</TotalTime>
  <Words>401</Words>
  <Application>Microsoft Office PowerPoint</Application>
  <PresentationFormat>宽屏</PresentationFormat>
  <Paragraphs>104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12</vt:i4>
      </vt:variant>
    </vt:vector>
  </HeadingPairs>
  <TitlesOfParts>
    <vt:vector size="34" baseType="lpstr">
      <vt:lpstr>Alibaba PuHuiTi B</vt:lpstr>
      <vt:lpstr>Alibaba PuHuiTi Medium</vt:lpstr>
      <vt:lpstr>阿里巴巴普惠体</vt:lpstr>
      <vt:lpstr>阿里巴巴普惠体 Heavy</vt:lpstr>
      <vt:lpstr>阿里巴巴普惠体 Medium</vt:lpstr>
      <vt:lpstr>等线</vt:lpstr>
      <vt:lpstr>楷体</vt:lpstr>
      <vt:lpstr>时尚中黑简体</vt:lpstr>
      <vt:lpstr>Microsoft YaHei</vt:lpstr>
      <vt:lpstr>印品黑体</vt:lpstr>
      <vt:lpstr>造字工房悦黑（非商用）常规体</vt:lpstr>
      <vt:lpstr>字魂105号-简雅黑</vt:lpstr>
      <vt:lpstr>Arial</vt:lpstr>
      <vt:lpstr>Calisto MT</vt:lpstr>
      <vt:lpstr>Impact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AI+Java从入门至大牛教程</vt:lpstr>
      <vt:lpstr>PowerPoint 演示文稿</vt:lpstr>
      <vt:lpstr>课程背景</vt:lpstr>
      <vt:lpstr>课程背景</vt:lpstr>
      <vt:lpstr>PowerPoint 演示文稿</vt:lpstr>
      <vt:lpstr>这套课程适合谁学习？</vt:lpstr>
      <vt:lpstr>PowerPoint 演示文稿</vt:lpstr>
      <vt:lpstr>课程安排</vt:lpstr>
      <vt:lpstr>PowerPoint 演示文稿</vt:lpstr>
      <vt:lpstr>课程特色和亮点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l d</cp:lastModifiedBy>
  <cp:revision>365</cp:revision>
  <cp:lastPrinted>2022-05-29T16:00:00Z</cp:lastPrinted>
  <dcterms:created xsi:type="dcterms:W3CDTF">2022-05-29T16:00:00Z</dcterms:created>
  <dcterms:modified xsi:type="dcterms:W3CDTF">2024-06-26T00:40:07Z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